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5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3.xml"/>
  <Override ContentType="application/vnd.openxmlformats-officedocument.themeOverride+xml" PartName="/ppt/theme/themeOverride2.xml"/>
  <Override ContentType="application/vnd.openxmlformats-officedocument.themeOverride+xml" PartName="/ppt/theme/themeOverride1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5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5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12192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ontserrat Light"/>
      <p:regular r:id="rId34"/>
      <p:bold r:id="rId35"/>
      <p:italic r:id="rId36"/>
      <p:boldItalic r:id="rId37"/>
    </p:embeddedFont>
    <p:embeddedFont>
      <p:font typeface="Montserrat Thin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h3puj8qb1IHqPLF653EX+R5k4M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A83137-5E4A-4E51-9842-80DB2D7088C3}">
  <a:tblStyle styleId="{3EA83137-5E4A-4E51-9842-80DB2D7088C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Thin-italic.fntdata"/><Relationship Id="rId20" Type="http://schemas.openxmlformats.org/officeDocument/2006/relationships/slide" Target="slides/slide13.xml"/><Relationship Id="rId42" Type="http://customschemas.google.com/relationships/presentationmetadata" Target="metadata"/><Relationship Id="rId41" Type="http://schemas.openxmlformats.org/officeDocument/2006/relationships/font" Target="fonts/MontserratThin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4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3.xml"/><Relationship Id="rId32" Type="http://schemas.openxmlformats.org/officeDocument/2006/relationships/font" Target="fonts/Roboto-italic.fntdata"/><Relationship Id="rId13" Type="http://schemas.openxmlformats.org/officeDocument/2006/relationships/slide" Target="slides/slide6.xml"/><Relationship Id="rId35" Type="http://schemas.openxmlformats.org/officeDocument/2006/relationships/font" Target="fonts/MontserratLight-bold.fntdata"/><Relationship Id="rId12" Type="http://schemas.openxmlformats.org/officeDocument/2006/relationships/slide" Target="slides/slide5.xml"/><Relationship Id="rId34" Type="http://schemas.openxmlformats.org/officeDocument/2006/relationships/font" Target="fonts/MontserratLight-regular.fntdata"/><Relationship Id="rId15" Type="http://schemas.openxmlformats.org/officeDocument/2006/relationships/slide" Target="slides/slide8.xml"/><Relationship Id="rId37" Type="http://schemas.openxmlformats.org/officeDocument/2006/relationships/font" Target="fonts/MontserratLight-bold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Light-italic.fntdata"/><Relationship Id="rId17" Type="http://schemas.openxmlformats.org/officeDocument/2006/relationships/slide" Target="slides/slide10.xml"/><Relationship Id="rId39" Type="http://schemas.openxmlformats.org/officeDocument/2006/relationships/font" Target="fonts/MontserratThin-bold.fntdata"/><Relationship Id="rId16" Type="http://schemas.openxmlformats.org/officeDocument/2006/relationships/slide" Target="slides/slide9.xml"/><Relationship Id="rId38" Type="http://schemas.openxmlformats.org/officeDocument/2006/relationships/font" Target="fonts/MontserratThin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themeOverride" Target="../theme/themeOverride3.xml"/><Relationship Id="rId4" Type="http://schemas.openxmlformats.org/officeDocument/2006/relationships/oleObject" Target="https://nuceedu-my.sharepoint.com/personal/thuat197962_nuce_edu_vn/Documents/2.%20CMB%202023/1.%20Quy%20hoach%20chi%20tiet%20vung%20dat%20vung%20nuoc/Tien%20Giang%20QH-VDVN/Bang%20chi%20tieu/03.N&#259;m%202023%20cuoi%20cung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themeOverride" Target="../theme/themeOverride1.xml"/><Relationship Id="rId4" Type="http://schemas.openxmlformats.org/officeDocument/2006/relationships/oleObject" Target="https://nuceedu-my.sharepoint.com/personal/thuat197962_nuce_edu_vn/Documents/2.%20CMB%202023/1.%20Quy%20hoach%20chi%20tiet%20vung%20dat%20vung%20nuoc/Tien%20Giang%20QH-VDVN/Bang%20chi%20tieu/03.N&#259;m%202023%20cuoi%20cung.xlsx" TargetMode="External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themeOverride" Target="../theme/themeOverride2.xml"/><Relationship Id="rId4" Type="http://schemas.openxmlformats.org/officeDocument/2006/relationships/package" Target="../embeddings/Microsoft_Excel_Sheet1.xlsx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Book1" TargetMode="External"/></Relationships>
</file>

<file path=ppt/charts/_rels/chart5.xml.rels><?xml version="1.0" encoding="UTF-8" standalone="yes"?>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3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explosion val="5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D62-4F10-B4F5-F7C1E2B0A9B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D62-4F10-B4F5-F7C1E2B0A9B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D62-4F10-B4F5-F7C1E2B0A9B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5D62-4F10-B4F5-F7C1E2B0A9B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9-5D62-4F10-B4F5-F7C1E2B0A9BC}"/>
              </c:ext>
            </c:extLst>
          </c:dPt>
          <c:dLbls>
            <c:dLbl>
              <c:idx val="0"/>
              <c:layout>
                <c:manualLayout>
                  <c:x val="-8.8888868150745256E-3"/>
                  <c:y val="2.297201156471848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0099BE41-A323-4C46-8715-37682AA08FC9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;</a:t>
                    </a:r>
                  </a:p>
                  <a:p>
                    <a:pPr>
                      <a:defRPr>
                        <a:solidFill>
                          <a:srgbClr val="1B4891"/>
                        </a:solidFill>
                      </a:defRPr>
                    </a:pPr>
                    <a:fld id="{A24E937D-CCD8-46B2-B8AA-846A9FBEF849}" type="PERCENTAGE">
                      <a:rPr lang="en-US" baseline="0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GB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D62-4F10-B4F5-F7C1E2B0A9BC}"/>
                </c:ext>
              </c:extLst>
            </c:dLbl>
            <c:dLbl>
              <c:idx val="1"/>
              <c:layout>
                <c:manualLayout>
                  <c:x val="-8.8888868150745256E-3"/>
                  <c:y val="-1.922407398997926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2B7DA400-A1E0-4160-9BF0-E0C5BDBD6C27}" type="VALUE">
                      <a:rPr lang="en-US" baseline="0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baseline="0">
                        <a:solidFill>
                          <a:srgbClr val="1B4891"/>
                        </a:solidFill>
                      </a:rPr>
                      <a:t>Tr.T; </a:t>
                    </a:r>
                    <a:fld id="{5DB1D958-96CE-4A16-98DF-920C7B5CE564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D62-4F10-B4F5-F7C1E2B0A9BC}"/>
                </c:ext>
              </c:extLst>
            </c:dLbl>
            <c:dLbl>
              <c:idx val="2"/>
              <c:layout>
                <c:manualLayout>
                  <c:x val="-4.1481471803681121E-2"/>
                  <c:y val="-3.39066497131526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52F11872-D33F-4136-B54F-B59F8287FA9C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1F0728AF-0B09-46A7-B5B7-45019D66602E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D62-4F10-B4F5-F7C1E2B0A9BC}"/>
                </c:ext>
              </c:extLst>
            </c:dLbl>
            <c:dLbl>
              <c:idx val="3"/>
              <c:layout>
                <c:manualLayout>
                  <c:x val="3.8518509531989611E-2"/>
                  <c:y val="-0.1190473487428666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255AB66-52B9-48E9-AC4E-AC468F62CCE9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968FACE7-48D4-42E2-9C65-D4E0DF74148D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D62-4F10-B4F5-F7C1E2B0A9BC}"/>
                </c:ext>
              </c:extLst>
            </c:dLbl>
            <c:dLbl>
              <c:idx val="4"/>
              <c:layout>
                <c:manualLayout>
                  <c:x val="1.4814811358457542E-2"/>
                  <c:y val="1.441805549248444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980DA8EA-E6C8-45D8-8175-C02F645DAD12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; </a:t>
                    </a:r>
                    <a:fld id="{86DAEA2B-3297-4646-AB6E-4BC3CD63AA16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D62-4F10-B4F5-F7C1E2B0A9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spc="0" baseline="0">
                    <a:solidFill>
                      <a:srgbClr val="1B489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'[03.Năm 2023 cuoi cung.xlsx]2023'!$AM$33:$AM$37</c:f>
              <c:strCache>
                <c:ptCount val="5"/>
                <c:pt idx="0">
                  <c:v>Nhóm 1</c:v>
                </c:pt>
                <c:pt idx="1">
                  <c:v>Nhóm 2</c:v>
                </c:pt>
                <c:pt idx="2">
                  <c:v>Nhóm 3</c:v>
                </c:pt>
                <c:pt idx="3">
                  <c:v>Nhóm 4</c:v>
                </c:pt>
                <c:pt idx="4">
                  <c:v>Nhóm 5</c:v>
                </c:pt>
              </c:strCache>
            </c:strRef>
          </c:cat>
          <c:val>
            <c:numRef>
              <c:f>'[03.Năm 2023 cuoi cung.xlsx]2023'!$AN$33:$AN$37</c:f>
              <c:numCache>
                <c:formatCode>#,##0.0</c:formatCode>
                <c:ptCount val="5"/>
                <c:pt idx="0">
                  <c:v>238.255718</c:v>
                </c:pt>
                <c:pt idx="1">
                  <c:v>101.06999500000001</c:v>
                </c:pt>
                <c:pt idx="2">
                  <c:v>91.554030999999995</c:v>
                </c:pt>
                <c:pt idx="3">
                  <c:v>306.00651299999998</c:v>
                </c:pt>
                <c:pt idx="4">
                  <c:v>24.633108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D62-4F10-B4F5-F7C1E2B0A9B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9.1418635170603668E-2"/>
          <c:y val="0.86023257509478002"/>
          <c:w val="0.8585813648293964"/>
          <c:h val="0.136016331291921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3034580052493439"/>
          <c:y val="8.1018518518518517E-2"/>
          <c:w val="0.55817475940507433"/>
          <c:h val="0.77314814814814814"/>
        </c:manualLayout>
      </c:layout>
      <c:pie3DChart>
        <c:varyColors val="1"/>
        <c:ser>
          <c:idx val="0"/>
          <c:order val="0"/>
          <c:dPt>
            <c:idx val="0"/>
            <c:bubble3D val="0"/>
            <c:explosion val="5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594F-446C-913B-EEA42349F903}"/>
              </c:ext>
            </c:extLst>
          </c:dPt>
          <c:dPt>
            <c:idx val="1"/>
            <c:bubble3D val="0"/>
            <c:explosion val="5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594F-446C-913B-EEA42349F90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594F-446C-913B-EEA42349F90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594F-446C-913B-EEA42349F903}"/>
              </c:ext>
            </c:extLst>
          </c:dPt>
          <c:dLbls>
            <c:dLbl>
              <c:idx val="0"/>
              <c:layout>
                <c:manualLayout>
                  <c:x val="2.5719646698091621E-2"/>
                  <c:y val="0.138743744003319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67BC53AF-CB9F-4FB5-A26A-8A29C2D329E5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0562D417-915A-46F0-8331-3FECD3B9BD69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99988485062321"/>
                      <c:h val="0.34284644607525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94F-446C-913B-EEA42349F903}"/>
                </c:ext>
              </c:extLst>
            </c:dLbl>
            <c:dLbl>
              <c:idx val="1"/>
              <c:layout>
                <c:manualLayout>
                  <c:x val="3.6819853885151826E-2"/>
                  <c:y val="-1.013189509724228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9B53D867-D7A8-4D85-8BF3-79F727CBE1D2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CD594C85-6C7E-456A-94B6-65BEE8460580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636151589725721"/>
                      <c:h val="0.276042882210063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94F-446C-913B-EEA42349F903}"/>
                </c:ext>
              </c:extLst>
            </c:dLbl>
            <c:dLbl>
              <c:idx val="2"/>
              <c:layout>
                <c:manualLayout>
                  <c:x val="3.5625551013865497E-2"/>
                  <c:y val="1.834052012542468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7A3B3B1B-B70C-4588-9571-C6D28AA98111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9A0BCC61-D958-4774-B9BC-FA275E2A396C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230156821885602"/>
                      <c:h val="0.131568357319793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94F-446C-913B-EEA42349F903}"/>
                </c:ext>
              </c:extLst>
            </c:dLbl>
            <c:dLbl>
              <c:idx val="3"/>
              <c:layout>
                <c:manualLayout>
                  <c:x val="0.1991521733322647"/>
                  <c:y val="-2.445338501277063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9617078F-FDE7-4653-A884-A92ED8A2BFC2}" type="VALUE">
                      <a:rPr lang="en-US" smtClean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>
                        <a:solidFill>
                          <a:srgbClr val="1B4891"/>
                        </a:solidFill>
                      </a:rPr>
                      <a:t>Tr.T;</a:t>
                    </a:r>
                    <a:r>
                      <a:rPr lang="en-US" baseline="0">
                        <a:solidFill>
                          <a:srgbClr val="1B4891"/>
                        </a:solidFill>
                      </a:rPr>
                      <a:t> </a:t>
                    </a:r>
                    <a:fld id="{EE54F909-3895-462B-981D-30C5BEE5D48B}" type="PERCENTAGE">
                      <a:rPr lang="en-US" baseline="0">
                        <a:solidFill>
                          <a:srgbClr val="1B4891"/>
                        </a:solidFill>
                      </a:rPr>
                      <a:pPr>
                        <a:defRPr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baseline="0">
                      <a:solidFill>
                        <a:srgbClr val="1B4891"/>
                      </a:solidFill>
                    </a:endParaRPr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330207581950781"/>
                      <c:h val="0.1322648936999800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94F-446C-913B-EEA42349F903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spc="0" baseline="0">
                    <a:solidFill>
                      <a:srgbClr val="1B489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'[03.Năm 2023 cuoi cung.xlsx]2023'!$AM$40:$AM$43</c:f>
              <c:strCache>
                <c:ptCount val="4"/>
                <c:pt idx="0">
                  <c:v>Container</c:v>
                </c:pt>
                <c:pt idx="1">
                  <c:v>Hàng khô</c:v>
                </c:pt>
                <c:pt idx="2">
                  <c:v>Hàng lỏng/khí</c:v>
                </c:pt>
                <c:pt idx="3">
                  <c:v>Hàng quá cảnh</c:v>
                </c:pt>
              </c:strCache>
            </c:strRef>
          </c:cat>
          <c:val>
            <c:numRef>
              <c:f>'[03.Năm 2023 cuoi cung.xlsx]2023'!$AN$40:$AN$43</c:f>
              <c:numCache>
                <c:formatCode>0.0</c:formatCode>
                <c:ptCount val="4"/>
                <c:pt idx="0">
                  <c:v>253.665153</c:v>
                </c:pt>
                <c:pt idx="1">
                  <c:v>423.52086600000001</c:v>
                </c:pt>
                <c:pt idx="2">
                  <c:v>81.565820000000002</c:v>
                </c:pt>
                <c:pt idx="3">
                  <c:v>2.767525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94F-446C-913B-EEA42349F90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1128995351212981"/>
          <c:y val="0.82708772492204186"/>
          <c:w val="0.78871004648787024"/>
          <c:h val="0.170466510987171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rgbClr val="1B489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rgbClr val="0D03DB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220"/>
      <c:depthPercent val="20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187419290745099"/>
          <c:y val="2.563368285017769E-2"/>
          <c:w val="0.57313626624806979"/>
          <c:h val="0.81528682170542632"/>
        </c:manualLayout>
      </c:layout>
      <c:pie3DChart>
        <c:varyColors val="1"/>
        <c:ser>
          <c:idx val="0"/>
          <c:order val="0"/>
          <c:explosion val="17"/>
          <c:dPt>
            <c:idx val="0"/>
            <c:bubble3D val="0"/>
            <c:explosion val="1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DAC5-4004-BE4B-029FCE9EE18C}"/>
              </c:ext>
            </c:extLst>
          </c:dPt>
          <c:dPt>
            <c:idx val="1"/>
            <c:bubble3D val="0"/>
            <c:explosion val="1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DAC5-4004-BE4B-029FCE9EE18C}"/>
              </c:ext>
            </c:extLst>
          </c:dPt>
          <c:dPt>
            <c:idx val="2"/>
            <c:bubble3D val="0"/>
            <c:explosion val="10"/>
            <c:spPr>
              <a:solidFill>
                <a:srgbClr val="92D05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5-DAC5-4004-BE4B-029FCE9EE18C}"/>
              </c:ext>
            </c:extLst>
          </c:dPt>
          <c:dPt>
            <c:idx val="3"/>
            <c:bubble3D val="0"/>
            <c:explosion val="10"/>
            <c:spPr>
              <a:solidFill>
                <a:srgbClr val="FF66FF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7-DAC5-4004-BE4B-029FCE9EE18C}"/>
              </c:ext>
            </c:extLst>
          </c:dPt>
          <c:dLbls>
            <c:dLbl>
              <c:idx val="0"/>
              <c:layout>
                <c:manualLayout>
                  <c:x val="1.5931554406708046E-2"/>
                  <c:y val="-0.15727869260313165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E478FB5D-8870-4681-8F6D-C4AF9FDEB505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F83FC5DB-D568-4EAF-90E4-1C463D14031C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>
                  <a:softEdge rad="0"/>
                </a:effectLst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650405297594519"/>
                      <c:h val="0.1679110537509567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C5-4004-BE4B-029FCE9EE18C}"/>
                </c:ext>
              </c:extLst>
            </c:dLbl>
            <c:dLbl>
              <c:idx val="1"/>
              <c:layout>
                <c:manualLayout>
                  <c:x val="5.3133274532749679E-2"/>
                  <c:y val="3.8029403902699814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50707691-23B1-44A0-9E33-630B2CA66E90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3233A162-3A36-4855-8EBD-3BC55DF093E5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35289972919503704"/>
                      <c:h val="0.1398663458968190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AC5-4004-BE4B-029FCE9EE18C}"/>
                </c:ext>
              </c:extLst>
            </c:dLbl>
            <c:dLbl>
              <c:idx val="2"/>
              <c:layout>
                <c:manualLayout>
                  <c:x val="-2.9855619381440678E-2"/>
                  <c:y val="-2.5809477901654977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CFA904F3-B638-4045-95C8-FEA1D96686C6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F2A769BD-C65B-4101-AD3D-362F8733EEE3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73310103990412"/>
                      <c:h val="0.2627276481127299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AC5-4004-BE4B-029FCE9EE18C}"/>
                </c:ext>
              </c:extLst>
            </c:dLbl>
            <c:dLbl>
              <c:idx val="3"/>
              <c:layout>
                <c:manualLayout>
                  <c:x val="2.2488894814413383E-2"/>
                  <c:y val="-1.8707096307176724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 algn="ctr">
                      <a:defRPr lang="en-US" sz="1200" b="1" i="0" u="none" strike="noStrike" kern="1200" spc="0" baseline="0">
                        <a:solidFill>
                          <a:srgbClr val="1B489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DBBCD361-4E15-41EB-90F5-B9C80D1B3621}" type="VALUE">
                      <a:rPr lang="en-US" sz="1200" smtClean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[VALUE]</a:t>
                    </a:fld>
                    <a:r>
                      <a:rPr lang="en-US" sz="1200"/>
                      <a:t>Tr.T</a:t>
                    </a:r>
                    <a:r>
                      <a:rPr lang="en-US" sz="1200" baseline="0"/>
                      <a:t>; </a:t>
                    </a:r>
                    <a:fld id="{DC5A5853-C35B-41BC-B723-908487EE235E}" type="PERCENTAGE">
                      <a:rPr lang="en-US" sz="1200" baseline="0"/>
                      <a:pPr algn="ctr">
                        <a:defRPr lang="en-US" sz="1200">
                          <a:solidFill>
                            <a:srgbClr val="1B4891"/>
                          </a:solidFill>
                        </a:defRPr>
                      </a:pPr>
                      <a:t>[PERCENTAGE]</a:t>
                    </a:fld>
                    <a:endParaRPr lang="en-US" sz="1200" baseline="0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 algn="ctr">
                    <a:defRPr lang="en-US" sz="1200" b="1" i="0" u="none" strike="noStrike" kern="1200" spc="0" baseline="0">
                      <a:solidFill>
                        <a:srgbClr val="1B489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7561004085333207"/>
                      <c:h val="0.1853568564554931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AC5-4004-BE4B-029FCE9EE18C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1200" b="1" i="0" u="none" strike="noStrike" kern="1200" spc="0" baseline="0">
                    <a:solidFill>
                      <a:srgbClr val="1B489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; </c:separator>
            <c:showLeaderLines val="1"/>
            <c:leaderLines>
              <c:spPr>
                <a:ln w="12700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'Tổng thể'!$M$110:$M$113</c:f>
              <c:strCache>
                <c:ptCount val="4"/>
                <c:pt idx="0">
                  <c:v>Hàng xuất khẩu</c:v>
                </c:pt>
                <c:pt idx="1">
                  <c:v>Hàng nhập khẩu</c:v>
                </c:pt>
                <c:pt idx="2">
                  <c:v>Hàng nội địa</c:v>
                </c:pt>
                <c:pt idx="3">
                  <c:v>Hàng quá cảnh</c:v>
                </c:pt>
              </c:strCache>
            </c:strRef>
          </c:cat>
          <c:val>
            <c:numRef>
              <c:f>'Tổng thể'!$N$110:$N$113</c:f>
              <c:numCache>
                <c:formatCode>0.0</c:formatCode>
                <c:ptCount val="4"/>
                <c:pt idx="0">
                  <c:v>180.624514</c:v>
                </c:pt>
                <c:pt idx="1">
                  <c:v>225.235533</c:v>
                </c:pt>
                <c:pt idx="2">
                  <c:v>352.89179300000001</c:v>
                </c:pt>
                <c:pt idx="3">
                  <c:v>2.767525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C5-4004-BE4B-029FCE9EE18C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7844067716049331"/>
          <c:y val="0.67880300415170036"/>
          <c:w val="0.36561031897704088"/>
          <c:h val="0.319256170364430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0" i="0" u="none" strike="noStrike" kern="1200" baseline="0">
              <a:solidFill>
                <a:srgbClr val="1B489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 sz="1300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Sheet1!$G$5</c:f>
              <c:strCache>
                <c:ptCount val="1"/>
                <c:pt idx="0">
                  <c:v>KB thấp</c:v>
                </c:pt>
              </c:strCache>
            </c:strRef>
          </c:tx>
          <c:spPr>
            <a:solidFill>
              <a:srgbClr val="2056AD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2326656394453005E-2"/>
                  <c:y val="-4.2437781360066642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322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F4FB-4DB3-8ECD-FD5C00B491A2}"/>
                </c:ext>
              </c:extLst>
            </c:dLbl>
            <c:dLbl>
              <c:idx val="1"/>
              <c:layout>
                <c:manualLayout>
                  <c:x val="-4.1088854648177438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182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F4FB-4DB3-8ECD-FD5C00B491A2}"/>
                </c:ext>
              </c:extLst>
            </c:dLbl>
            <c:dLbl>
              <c:idx val="2"/>
              <c:layout>
                <c:manualLayout>
                  <c:x val="-4.1088854648176684E-3"/>
                  <c:y val="-9.2592592592592587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160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F4FB-4DB3-8ECD-FD5C00B491A2}"/>
                </c:ext>
              </c:extLst>
            </c:dLbl>
            <c:dLbl>
              <c:idx val="3"/>
              <c:layout>
                <c:manualLayout>
                  <c:x val="-8.2177709296353367E-3"/>
                  <c:y val="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500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F4FB-4DB3-8ECD-FD5C00B491A2}"/>
                </c:ext>
              </c:extLst>
            </c:dLbl>
            <c:dLbl>
              <c:idx val="4"/>
              <c:layout>
                <c:manualLayout>
                  <c:x val="0"/>
                  <c:y val="-8.4875562720133283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86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F4FB-4DB3-8ECD-FD5C00B491A2}"/>
                </c:ext>
              </c:extLst>
            </c:dLbl>
            <c:dLbl>
              <c:idx val="5"/>
              <c:layout>
                <c:manualLayout>
                  <c:x val="-1.6435541859270673E-2"/>
                  <c:y val="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1249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F4FB-4DB3-8ECD-FD5C00B491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Sheet1!$F$6:$F$11</c:f>
              <c:strCache>
                <c:ptCount val="6"/>
                <c:pt idx="0">
                  <c:v>Nhóm 1</c:v>
                </c:pt>
                <c:pt idx="1">
                  <c:v>Nhóm 2</c:v>
                </c:pt>
                <c:pt idx="2">
                  <c:v>Nhóm 3</c:v>
                </c:pt>
                <c:pt idx="3">
                  <c:v>Nhóm 4</c:v>
                </c:pt>
                <c:pt idx="4">
                  <c:v>Nhóm 5</c:v>
                </c:pt>
                <c:pt idx="5">
                  <c:v>Tổng</c:v>
                </c:pt>
              </c:strCache>
            </c:strRef>
          </c:cat>
          <c:val>
            <c:numRef>
              <c:f>Sheet1!$G$6:$G$11</c:f>
              <c:numCache>
                <c:formatCode>General</c:formatCode>
                <c:ptCount val="6"/>
                <c:pt idx="0">
                  <c:v>305</c:v>
                </c:pt>
                <c:pt idx="1">
                  <c:v>172</c:v>
                </c:pt>
                <c:pt idx="2">
                  <c:v>138</c:v>
                </c:pt>
                <c:pt idx="3">
                  <c:v>461</c:v>
                </c:pt>
                <c:pt idx="4">
                  <c:v>64</c:v>
                </c:pt>
                <c:pt idx="5">
                  <c:v>1140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4FB-4DB3-8ECD-FD5C00B491A2}"/>
            </c:ext>
          </c:extLst>
        </c:ser>
        <c:ser>
          <c:idx val="1"/>
          <c:order val="1"/>
          <c:tx>
            <c:strRef>
              <c:f>Sheet1!$H$5</c:f>
              <c:strCache>
                <c:ptCount val="1"/>
                <c:pt idx="0">
                  <c:v>KB cao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629629629629629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384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F4FB-4DB3-8ECD-FD5C00B491A2}"/>
                </c:ext>
              </c:extLst>
            </c:dLbl>
            <c:dLbl>
              <c:idx val="1"/>
              <c:layout>
                <c:manualLayout>
                  <c:x val="8.2177709296352985E-3"/>
                  <c:y val="1.388888888888888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251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F4FB-4DB3-8ECD-FD5C00B491A2}"/>
                </c:ext>
              </c:extLst>
            </c:dLbl>
            <c:dLbl>
              <c:idx val="2"/>
              <c:layout>
                <c:manualLayout>
                  <c:x val="8.2177709296353367E-3"/>
                  <c:y val="9.2592592592592587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167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F4FB-4DB3-8ECD-FD5C00B491A2}"/>
                </c:ext>
              </c:extLst>
            </c:dLbl>
            <c:dLbl>
              <c:idx val="3"/>
              <c:layout>
                <c:manualLayout>
                  <c:x val="1.0272213662044095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564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F4FB-4DB3-8ECD-FD5C00B491A2}"/>
                </c:ext>
              </c:extLst>
            </c:dLbl>
            <c:dLbl>
              <c:idx val="4"/>
              <c:layout>
                <c:manualLayout>
                  <c:x val="1.4381099126861838E-2"/>
                  <c:y val="4.629629629629629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108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F4FB-4DB3-8ECD-FD5C00B491A2}"/>
                </c:ext>
              </c:extLst>
            </c:dLbl>
            <c:dLbl>
              <c:idx val="5"/>
              <c:layout>
                <c:manualLayout>
                  <c:x val="0"/>
                  <c:y val="4.629629629629629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1494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F4FB-4DB3-8ECD-FD5C00B491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Sheet1!$F$6:$F$11</c:f>
              <c:strCache>
                <c:ptCount val="6"/>
                <c:pt idx="0">
                  <c:v>Nhóm 1</c:v>
                </c:pt>
                <c:pt idx="1">
                  <c:v>Nhóm 2</c:v>
                </c:pt>
                <c:pt idx="2">
                  <c:v>Nhóm 3</c:v>
                </c:pt>
                <c:pt idx="3">
                  <c:v>Nhóm 4</c:v>
                </c:pt>
                <c:pt idx="4">
                  <c:v>Nhóm 5</c:v>
                </c:pt>
                <c:pt idx="5">
                  <c:v>Tổng</c:v>
                </c:pt>
              </c:strCache>
            </c:strRef>
          </c:cat>
          <c:val>
            <c:numRef>
              <c:f>Sheet1!$H$6:$H$11</c:f>
              <c:numCache>
                <c:formatCode>General</c:formatCode>
                <c:ptCount val="6"/>
                <c:pt idx="0">
                  <c:v>367</c:v>
                </c:pt>
                <c:pt idx="1">
                  <c:v>255</c:v>
                </c:pt>
                <c:pt idx="2">
                  <c:v>181</c:v>
                </c:pt>
                <c:pt idx="3">
                  <c:v>540</c:v>
                </c:pt>
                <c:pt idx="4">
                  <c:v>80</c:v>
                </c:pt>
                <c:pt idx="5">
                  <c:v>1423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F4FB-4DB3-8ECD-FD5C00B491A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2084399023"/>
        <c:axId val="2092178847"/>
      </c:barChart>
      <c:catAx>
        <c:axId val="2084399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178847"/>
        <c:crosses val="autoZero"/>
        <c:auto val="1"/>
        <c:lblAlgn val="ctr"/>
        <c:lblOffset val="100"/>
        <c:noMultiLvlLbl val="0"/>
      </c:catAx>
      <c:valAx>
        <c:axId val="2092178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84399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rgbClr val="2056AD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rgbClr val="2056AD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Sheet1!$G$13</c:f>
              <c:strCache>
                <c:ptCount val="1"/>
                <c:pt idx="0">
                  <c:v>KB thấp</c:v>
                </c:pt>
              </c:strCache>
            </c:strRef>
          </c:tx>
          <c:spPr>
            <a:solidFill>
              <a:srgbClr val="2056AD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846968912757915E-2"/>
                  <c:y val="9.2592592592592587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491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C91-4699-B302-C33CF51735A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596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C91-4699-B302-C33CF51735AC}"/>
                </c:ext>
              </c:extLst>
            </c:dLbl>
            <c:dLbl>
              <c:idx val="2"/>
              <c:layout>
                <c:manualLayout>
                  <c:x val="0"/>
                  <c:y val="4.6296296296295444E-3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163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CC91-4699-B302-C33CF51735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Sheet1!$F$14:$F$16</c:f>
              <c:strCache>
                <c:ptCount val="3"/>
                <c:pt idx="0">
                  <c:v>Container</c:v>
                </c:pt>
                <c:pt idx="1">
                  <c:v>Tổng hợp, rời</c:v>
                </c:pt>
                <c:pt idx="2">
                  <c:v>Lỏng</c:v>
                </c:pt>
              </c:strCache>
            </c:strRef>
          </c:cat>
          <c:val>
            <c:numRef>
              <c:f>Sheet1!$G$14:$G$16</c:f>
              <c:numCache>
                <c:formatCode>General</c:formatCode>
                <c:ptCount val="3"/>
                <c:pt idx="0">
                  <c:v>455</c:v>
                </c:pt>
                <c:pt idx="1">
                  <c:v>521</c:v>
                </c:pt>
                <c:pt idx="2">
                  <c:v>164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C91-4699-B302-C33CF51735AC}"/>
            </c:ext>
          </c:extLst>
        </c:ser>
        <c:ser>
          <c:idx val="1"/>
          <c:order val="1"/>
          <c:tx>
            <c:strRef>
              <c:f>Sheet1!$H$13</c:f>
              <c:strCache>
                <c:ptCount val="1"/>
                <c:pt idx="0">
                  <c:v>KB cao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8.6775751302063317E-3"/>
                  <c:y val="-2.1218890680033321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579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CC91-4699-B302-C33CF51735AC}"/>
                </c:ext>
              </c:extLst>
            </c:dLbl>
            <c:dLbl>
              <c:idx val="1"/>
              <c:layout>
                <c:manualLayout>
                  <c:x val="1.3016362695309418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727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CC91-4699-B302-C33CF51735AC}"/>
                </c:ext>
              </c:extLst>
            </c:dLbl>
            <c:dLbl>
              <c:idx val="2"/>
              <c:layout>
                <c:manualLayout>
                  <c:x val="1.5185756477860921E-2"/>
                  <c:y val="-8.4875562720133283E-17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188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CC91-4699-B302-C33CF51735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2056A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Sheet1!$F$14:$F$16</c:f>
              <c:strCache>
                <c:ptCount val="3"/>
                <c:pt idx="0">
                  <c:v>Container</c:v>
                </c:pt>
                <c:pt idx="1">
                  <c:v>Tổng hợp, rời</c:v>
                </c:pt>
                <c:pt idx="2">
                  <c:v>Lỏng</c:v>
                </c:pt>
              </c:strCache>
            </c:strRef>
          </c:cat>
          <c:val>
            <c:numRef>
              <c:f>Sheet1!$H$14:$H$16</c:f>
              <c:numCache>
                <c:formatCode>General</c:formatCode>
                <c:ptCount val="3"/>
                <c:pt idx="0">
                  <c:v>559</c:v>
                </c:pt>
                <c:pt idx="1">
                  <c:v>673</c:v>
                </c:pt>
                <c:pt idx="2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C91-4699-B302-C33CF51735A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89196111"/>
        <c:axId val="145577775"/>
      </c:barChart>
      <c:catAx>
        <c:axId val="89196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7775"/>
        <c:crosses val="autoZero"/>
        <c:auto val="1"/>
        <c:lblAlgn val="ctr"/>
        <c:lblOffset val="100"/>
        <c:noMultiLvlLbl val="0"/>
      </c:catAx>
      <c:valAx>
        <c:axId val="145577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2056A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1961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rgbClr val="2056AD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solidFill>
            <a:srgbClr val="2056AD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Blank">
  <p:cSld name="10_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2"/>
          <p:cNvSpPr/>
          <p:nvPr>
            <p:ph idx="2" type="pic"/>
          </p:nvPr>
        </p:nvSpPr>
        <p:spPr>
          <a:xfrm>
            <a:off x="0" y="1021080"/>
            <a:ext cx="12192000" cy="332232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Placeholder Slide">
  <p:cSld name="12_Placeholder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3"/>
          <p:cNvSpPr/>
          <p:nvPr>
            <p:ph idx="2" type="pic"/>
          </p:nvPr>
        </p:nvSpPr>
        <p:spPr>
          <a:xfrm>
            <a:off x="-1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2" name="Google Shape;42;p43"/>
          <p:cNvSpPr/>
          <p:nvPr>
            <p:ph idx="3" type="pic"/>
          </p:nvPr>
        </p:nvSpPr>
        <p:spPr>
          <a:xfrm>
            <a:off x="2033437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3" name="Google Shape;43;p43"/>
          <p:cNvSpPr/>
          <p:nvPr>
            <p:ph idx="4" type="pic"/>
          </p:nvPr>
        </p:nvSpPr>
        <p:spPr>
          <a:xfrm>
            <a:off x="0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4" name="Google Shape;44;p43"/>
          <p:cNvSpPr/>
          <p:nvPr>
            <p:ph idx="5" type="pic"/>
          </p:nvPr>
        </p:nvSpPr>
        <p:spPr>
          <a:xfrm>
            <a:off x="2033437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5" name="Google Shape;45;p43"/>
          <p:cNvSpPr/>
          <p:nvPr>
            <p:ph idx="6" type="pic"/>
          </p:nvPr>
        </p:nvSpPr>
        <p:spPr>
          <a:xfrm>
            <a:off x="4066873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43"/>
          <p:cNvSpPr/>
          <p:nvPr>
            <p:ph idx="7" type="pic"/>
          </p:nvPr>
        </p:nvSpPr>
        <p:spPr>
          <a:xfrm>
            <a:off x="6100311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7" name="Google Shape;47;p43"/>
          <p:cNvSpPr/>
          <p:nvPr>
            <p:ph idx="8" type="pic"/>
          </p:nvPr>
        </p:nvSpPr>
        <p:spPr>
          <a:xfrm>
            <a:off x="4066874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8" name="Google Shape;48;p43"/>
          <p:cNvSpPr/>
          <p:nvPr>
            <p:ph idx="9" type="pic"/>
          </p:nvPr>
        </p:nvSpPr>
        <p:spPr>
          <a:xfrm>
            <a:off x="6100311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9" name="Google Shape;49;p43"/>
          <p:cNvSpPr/>
          <p:nvPr>
            <p:ph idx="13" type="pic"/>
          </p:nvPr>
        </p:nvSpPr>
        <p:spPr>
          <a:xfrm>
            <a:off x="8133747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0" name="Google Shape;50;p43"/>
          <p:cNvSpPr/>
          <p:nvPr>
            <p:ph idx="14" type="pic"/>
          </p:nvPr>
        </p:nvSpPr>
        <p:spPr>
          <a:xfrm>
            <a:off x="10167184" y="2792185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43"/>
          <p:cNvSpPr/>
          <p:nvPr>
            <p:ph idx="15" type="pic"/>
          </p:nvPr>
        </p:nvSpPr>
        <p:spPr>
          <a:xfrm>
            <a:off x="8133747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2" name="Google Shape;52;p43"/>
          <p:cNvSpPr/>
          <p:nvPr>
            <p:ph idx="16" type="pic"/>
          </p:nvPr>
        </p:nvSpPr>
        <p:spPr>
          <a:xfrm>
            <a:off x="10167185" y="4825093"/>
            <a:ext cx="2033438" cy="20329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Placeholder">
  <p:cSld name="45_Placehol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/>
          <p:nvPr>
            <p:ph idx="2" type="pic"/>
          </p:nvPr>
        </p:nvSpPr>
        <p:spPr>
          <a:xfrm>
            <a:off x="4298799" y="0"/>
            <a:ext cx="789320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5" name="Google Shape;55;p44"/>
          <p:cNvSpPr/>
          <p:nvPr>
            <p:ph idx="3" type="pic"/>
          </p:nvPr>
        </p:nvSpPr>
        <p:spPr>
          <a:xfrm>
            <a:off x="1380278" y="1487864"/>
            <a:ext cx="1504580" cy="15041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Placeholder">
  <p:cSld name="48_Placehol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5"/>
          <p:cNvSpPr/>
          <p:nvPr>
            <p:ph idx="2" type="pic"/>
          </p:nvPr>
        </p:nvSpPr>
        <p:spPr>
          <a:xfrm>
            <a:off x="4253068" y="3429000"/>
            <a:ext cx="3905785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8" name="Google Shape;58;p45"/>
          <p:cNvSpPr/>
          <p:nvPr>
            <p:ph idx="3" type="pic"/>
          </p:nvPr>
        </p:nvSpPr>
        <p:spPr>
          <a:xfrm>
            <a:off x="8286215" y="3444240"/>
            <a:ext cx="3905785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_Placeholder">
  <p:cSld name="51_Placehol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6"/>
          <p:cNvSpPr/>
          <p:nvPr>
            <p:ph idx="2" type="pic"/>
          </p:nvPr>
        </p:nvSpPr>
        <p:spPr>
          <a:xfrm>
            <a:off x="0" y="0"/>
            <a:ext cx="5938960" cy="6873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46"/>
          <p:cNvSpPr/>
          <p:nvPr>
            <p:ph idx="3" type="pic"/>
          </p:nvPr>
        </p:nvSpPr>
        <p:spPr>
          <a:xfrm>
            <a:off x="6253040" y="7620"/>
            <a:ext cx="5938960" cy="685038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_Placeholder">
  <p:cSld name="54_Placehol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7"/>
          <p:cNvSpPr/>
          <p:nvPr>
            <p:ph idx="2" type="pic"/>
          </p:nvPr>
        </p:nvSpPr>
        <p:spPr>
          <a:xfrm>
            <a:off x="0" y="0"/>
            <a:ext cx="5938960" cy="687324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Placeholder">
  <p:cSld name="55_Placehol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8"/>
          <p:cNvSpPr/>
          <p:nvPr>
            <p:ph idx="2" type="pic"/>
          </p:nvPr>
        </p:nvSpPr>
        <p:spPr>
          <a:xfrm>
            <a:off x="841028" y="945931"/>
            <a:ext cx="3447151" cy="496613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48"/>
          <p:cNvSpPr/>
          <p:nvPr>
            <p:ph idx="3" type="pic"/>
          </p:nvPr>
        </p:nvSpPr>
        <p:spPr>
          <a:xfrm>
            <a:off x="4407933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48"/>
          <p:cNvSpPr/>
          <p:nvPr>
            <p:ph idx="4" type="pic"/>
          </p:nvPr>
        </p:nvSpPr>
        <p:spPr>
          <a:xfrm>
            <a:off x="6224745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48"/>
          <p:cNvSpPr/>
          <p:nvPr>
            <p:ph idx="5" type="pic"/>
          </p:nvPr>
        </p:nvSpPr>
        <p:spPr>
          <a:xfrm>
            <a:off x="8041558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48"/>
          <p:cNvSpPr/>
          <p:nvPr>
            <p:ph idx="6" type="pic"/>
          </p:nvPr>
        </p:nvSpPr>
        <p:spPr>
          <a:xfrm>
            <a:off x="9858370" y="4215453"/>
            <a:ext cx="1697058" cy="169661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Placeholder">
  <p:cSld name="52_Placehol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9"/>
          <p:cNvSpPr/>
          <p:nvPr>
            <p:ph idx="2" type="pic"/>
          </p:nvPr>
        </p:nvSpPr>
        <p:spPr>
          <a:xfrm>
            <a:off x="0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2" name="Google Shape;72;p49"/>
          <p:cNvSpPr/>
          <p:nvPr>
            <p:ph idx="3" type="pic"/>
          </p:nvPr>
        </p:nvSpPr>
        <p:spPr>
          <a:xfrm>
            <a:off x="3097652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" name="Google Shape;73;p49"/>
          <p:cNvSpPr/>
          <p:nvPr>
            <p:ph idx="4" type="pic"/>
          </p:nvPr>
        </p:nvSpPr>
        <p:spPr>
          <a:xfrm>
            <a:off x="6195303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" name="Google Shape;74;p49"/>
          <p:cNvSpPr/>
          <p:nvPr>
            <p:ph idx="5" type="pic"/>
          </p:nvPr>
        </p:nvSpPr>
        <p:spPr>
          <a:xfrm>
            <a:off x="9292956" y="0"/>
            <a:ext cx="2899044" cy="4225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p49"/>
          <p:cNvSpPr/>
          <p:nvPr>
            <p:ph idx="6" type="pic"/>
          </p:nvPr>
        </p:nvSpPr>
        <p:spPr>
          <a:xfrm>
            <a:off x="-1" y="4462168"/>
            <a:ext cx="5996697" cy="23958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49"/>
          <p:cNvSpPr/>
          <p:nvPr>
            <p:ph idx="7" type="pic"/>
          </p:nvPr>
        </p:nvSpPr>
        <p:spPr>
          <a:xfrm>
            <a:off x="6195303" y="4462167"/>
            <a:ext cx="5996697" cy="23958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Placeholder">
  <p:cSld name="49_Placehold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0"/>
          <p:cNvSpPr/>
          <p:nvPr>
            <p:ph idx="2" type="pic"/>
          </p:nvPr>
        </p:nvSpPr>
        <p:spPr>
          <a:xfrm>
            <a:off x="8338452" y="0"/>
            <a:ext cx="2978608" cy="4648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Placeholder">
  <p:cSld name="50_Placehol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1"/>
          <p:cNvSpPr/>
          <p:nvPr>
            <p:ph idx="2" type="pic"/>
          </p:nvPr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1" name="Google Shape;81;p51"/>
          <p:cNvSpPr/>
          <p:nvPr>
            <p:ph idx="3" type="pic"/>
          </p:nvPr>
        </p:nvSpPr>
        <p:spPr>
          <a:xfrm>
            <a:off x="0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2" name="Google Shape;82;p51"/>
          <p:cNvSpPr/>
          <p:nvPr>
            <p:ph idx="4" type="pic"/>
          </p:nvPr>
        </p:nvSpPr>
        <p:spPr>
          <a:xfrm>
            <a:off x="2459896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3" name="Google Shape;83;p51"/>
          <p:cNvSpPr/>
          <p:nvPr>
            <p:ph idx="5" type="pic"/>
          </p:nvPr>
        </p:nvSpPr>
        <p:spPr>
          <a:xfrm>
            <a:off x="4919793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4" name="Google Shape;84;p51"/>
          <p:cNvSpPr/>
          <p:nvPr>
            <p:ph idx="6" type="pic"/>
          </p:nvPr>
        </p:nvSpPr>
        <p:spPr>
          <a:xfrm>
            <a:off x="7379689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51"/>
          <p:cNvSpPr/>
          <p:nvPr>
            <p:ph idx="7" type="pic"/>
          </p:nvPr>
        </p:nvSpPr>
        <p:spPr>
          <a:xfrm>
            <a:off x="9839585" y="4507783"/>
            <a:ext cx="2352415" cy="23502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/>
          <p:nvPr/>
        </p:nvSpPr>
        <p:spPr>
          <a:xfrm>
            <a:off x="0" y="0"/>
            <a:ext cx="2439035" cy="15457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68974" y="0"/>
            <a:ext cx="923026" cy="5885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34"/>
          <p:cNvCxnSpPr/>
          <p:nvPr/>
        </p:nvCxnSpPr>
        <p:spPr>
          <a:xfrm>
            <a:off x="0" y="619357"/>
            <a:ext cx="12192000" cy="0"/>
          </a:xfrm>
          <a:prstGeom prst="straightConnector1">
            <a:avLst/>
          </a:prstGeom>
          <a:noFill/>
          <a:ln cap="flat" cmpd="dbl" w="50800">
            <a:solidFill>
              <a:srgbClr val="2056A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Placeholder">
  <p:cSld name="31_Placehold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2"/>
          <p:cNvSpPr/>
          <p:nvPr>
            <p:ph idx="2" type="pic"/>
          </p:nvPr>
        </p:nvSpPr>
        <p:spPr>
          <a:xfrm>
            <a:off x="0" y="0"/>
            <a:ext cx="820020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Placeholder">
  <p:cSld name="32_Placehol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3"/>
          <p:cNvSpPr/>
          <p:nvPr>
            <p:ph idx="2" type="pic"/>
          </p:nvPr>
        </p:nvSpPr>
        <p:spPr>
          <a:xfrm>
            <a:off x="3048795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0" name="Google Shape;90;p53"/>
          <p:cNvSpPr/>
          <p:nvPr>
            <p:ph idx="3" type="pic"/>
          </p:nvPr>
        </p:nvSpPr>
        <p:spPr>
          <a:xfrm>
            <a:off x="956213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1" name="Google Shape;91;p53"/>
          <p:cNvSpPr/>
          <p:nvPr>
            <p:ph idx="4" type="pic"/>
          </p:nvPr>
        </p:nvSpPr>
        <p:spPr>
          <a:xfrm>
            <a:off x="5141376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2" name="Google Shape;92;p53"/>
          <p:cNvSpPr/>
          <p:nvPr>
            <p:ph idx="5" type="pic"/>
          </p:nvPr>
        </p:nvSpPr>
        <p:spPr>
          <a:xfrm>
            <a:off x="7233957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53"/>
          <p:cNvSpPr/>
          <p:nvPr>
            <p:ph idx="6" type="pic"/>
          </p:nvPr>
        </p:nvSpPr>
        <p:spPr>
          <a:xfrm>
            <a:off x="9326539" y="1647752"/>
            <a:ext cx="1940142" cy="30187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Placeholder">
  <p:cSld name="33_Placehol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4"/>
          <p:cNvSpPr/>
          <p:nvPr>
            <p:ph idx="2" type="pic"/>
          </p:nvPr>
        </p:nvSpPr>
        <p:spPr>
          <a:xfrm>
            <a:off x="990858" y="2579370"/>
            <a:ext cx="3231722" cy="20116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6" name="Google Shape;96;p54"/>
          <p:cNvSpPr/>
          <p:nvPr>
            <p:ph idx="3" type="pic"/>
          </p:nvPr>
        </p:nvSpPr>
        <p:spPr>
          <a:xfrm>
            <a:off x="4515103" y="2579370"/>
            <a:ext cx="3231722" cy="20116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7" name="Google Shape;97;p54"/>
          <p:cNvSpPr/>
          <p:nvPr>
            <p:ph idx="4" type="pic"/>
          </p:nvPr>
        </p:nvSpPr>
        <p:spPr>
          <a:xfrm>
            <a:off x="8039348" y="2579370"/>
            <a:ext cx="3231722" cy="201168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Placeholder">
  <p:cSld name="34_Placehol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5"/>
          <p:cNvSpPr/>
          <p:nvPr>
            <p:ph idx="2" type="pic"/>
          </p:nvPr>
        </p:nvSpPr>
        <p:spPr>
          <a:xfrm>
            <a:off x="884468" y="3679143"/>
            <a:ext cx="5155478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0" name="Google Shape;100;p55"/>
          <p:cNvSpPr/>
          <p:nvPr>
            <p:ph idx="3" type="pic"/>
          </p:nvPr>
        </p:nvSpPr>
        <p:spPr>
          <a:xfrm>
            <a:off x="6190163" y="3679143"/>
            <a:ext cx="5155479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" name="Google Shape;101;p55"/>
          <p:cNvSpPr/>
          <p:nvPr>
            <p:ph idx="4" type="pic"/>
          </p:nvPr>
        </p:nvSpPr>
        <p:spPr>
          <a:xfrm>
            <a:off x="884467" y="1237593"/>
            <a:ext cx="10461174" cy="228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Big Image Placeholder">
  <p:cSld name="11_Big Image Placehol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6"/>
          <p:cNvSpPr/>
          <p:nvPr>
            <p:ph idx="2" type="pic"/>
          </p:nvPr>
        </p:nvSpPr>
        <p:spPr>
          <a:xfrm>
            <a:off x="1333693" y="1033329"/>
            <a:ext cx="2509678" cy="445312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Big Image Placeholder">
  <p:cSld name="15_Big Image Placehol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7"/>
          <p:cNvSpPr/>
          <p:nvPr>
            <p:ph idx="2" type="pic"/>
          </p:nvPr>
        </p:nvSpPr>
        <p:spPr>
          <a:xfrm>
            <a:off x="8236851" y="1657350"/>
            <a:ext cx="3064038" cy="38780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Big Image Placeholder">
  <p:cSld name="16_Big Image Placehol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8"/>
          <p:cNvSpPr/>
          <p:nvPr>
            <p:ph idx="2" type="pic"/>
          </p:nvPr>
        </p:nvSpPr>
        <p:spPr>
          <a:xfrm>
            <a:off x="1086133" y="2333625"/>
            <a:ext cx="4554136" cy="25694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Big Image Placeholder">
  <p:cSld name="17_Big Image Placehol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9"/>
          <p:cNvSpPr/>
          <p:nvPr>
            <p:ph idx="2" type="pic"/>
          </p:nvPr>
        </p:nvSpPr>
        <p:spPr>
          <a:xfrm>
            <a:off x="8338776" y="1177290"/>
            <a:ext cx="2522553" cy="448056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Big Image Placeholder">
  <p:cSld name="18_Big Image Placehol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0"/>
          <p:cNvSpPr/>
          <p:nvPr>
            <p:ph idx="2" type="pic"/>
          </p:nvPr>
        </p:nvSpPr>
        <p:spPr>
          <a:xfrm>
            <a:off x="1076923" y="1657350"/>
            <a:ext cx="3064038" cy="387803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Big Image Placeholder">
  <p:cSld name="19_Big Image Placehold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1"/>
          <p:cNvSpPr/>
          <p:nvPr>
            <p:ph idx="2" type="pic"/>
          </p:nvPr>
        </p:nvSpPr>
        <p:spPr>
          <a:xfrm>
            <a:off x="7161944" y="3559891"/>
            <a:ext cx="3554304" cy="22509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4" name="Google Shape;114;p61"/>
          <p:cNvSpPr/>
          <p:nvPr>
            <p:ph idx="3" type="pic"/>
          </p:nvPr>
        </p:nvSpPr>
        <p:spPr>
          <a:xfrm>
            <a:off x="1480633" y="3559891"/>
            <a:ext cx="3554304" cy="225091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Big Image Placeholder">
  <p:cSld name="20_Big Image Placehol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2"/>
          <p:cNvSpPr/>
          <p:nvPr>
            <p:ph idx="2" type="pic"/>
          </p:nvPr>
        </p:nvSpPr>
        <p:spPr>
          <a:xfrm>
            <a:off x="8832589" y="4217192"/>
            <a:ext cx="978984" cy="123901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7" name="Google Shape;117;p62"/>
          <p:cNvSpPr/>
          <p:nvPr>
            <p:ph idx="3" type="pic"/>
          </p:nvPr>
        </p:nvSpPr>
        <p:spPr>
          <a:xfrm>
            <a:off x="4855241" y="3525104"/>
            <a:ext cx="2854990" cy="180097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8" name="Google Shape;118;p62"/>
          <p:cNvSpPr/>
          <p:nvPr>
            <p:ph idx="4" type="pic"/>
          </p:nvPr>
        </p:nvSpPr>
        <p:spPr>
          <a:xfrm>
            <a:off x="1244508" y="3525104"/>
            <a:ext cx="2488374" cy="13841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9" name="Google Shape;119;p62"/>
          <p:cNvSpPr/>
          <p:nvPr>
            <p:ph idx="5" type="pic"/>
          </p:nvPr>
        </p:nvSpPr>
        <p:spPr>
          <a:xfrm>
            <a:off x="10413701" y="4553864"/>
            <a:ext cx="567076" cy="100180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Big Image Placeholder">
  <p:cSld name="21_Big Image Placehol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3"/>
          <p:cNvSpPr/>
          <p:nvPr>
            <p:ph idx="2" type="pic"/>
          </p:nvPr>
        </p:nvSpPr>
        <p:spPr>
          <a:xfrm>
            <a:off x="1083124" y="1816769"/>
            <a:ext cx="3548307" cy="504123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Big Image Placeholder">
  <p:cSld name="12_Big Image Placehol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4"/>
          <p:cNvSpPr/>
          <p:nvPr>
            <p:ph idx="2" type="pic"/>
          </p:nvPr>
        </p:nvSpPr>
        <p:spPr>
          <a:xfrm>
            <a:off x="8718905" y="1309282"/>
            <a:ext cx="2341474" cy="41831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4" name="Google Shape;124;p64"/>
          <p:cNvSpPr/>
          <p:nvPr>
            <p:ph idx="3" type="pic"/>
          </p:nvPr>
        </p:nvSpPr>
        <p:spPr>
          <a:xfrm>
            <a:off x="6686706" y="1309282"/>
            <a:ext cx="2341474" cy="41831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Placeholder">
  <p:cSld name="47_Placeholder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5"/>
          <p:cNvSpPr/>
          <p:nvPr>
            <p:ph idx="2" type="pic"/>
          </p:nvPr>
        </p:nvSpPr>
        <p:spPr>
          <a:xfrm>
            <a:off x="1" y="4191000"/>
            <a:ext cx="12191999" cy="222882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Placeholder Slide">
  <p:cSld name="9_Placeholder Slide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6"/>
          <p:cNvSpPr/>
          <p:nvPr>
            <p:ph idx="2" type="pic"/>
          </p:nvPr>
        </p:nvSpPr>
        <p:spPr>
          <a:xfrm>
            <a:off x="1650326" y="904460"/>
            <a:ext cx="3658553" cy="504907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Placeholder Slide">
  <p:cSld name="10_Placeholder Slid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7"/>
          <p:cNvSpPr/>
          <p:nvPr>
            <p:ph idx="2" type="pic"/>
          </p:nvPr>
        </p:nvSpPr>
        <p:spPr>
          <a:xfrm>
            <a:off x="5638148" y="666716"/>
            <a:ext cx="3658553" cy="504907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>
  <p:cSld name="1_Title and Conten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8"/>
          <p:cNvSpPr/>
          <p:nvPr/>
        </p:nvSpPr>
        <p:spPr>
          <a:xfrm>
            <a:off x="11736917" y="6604001"/>
            <a:ext cx="3417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6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6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6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6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6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7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7"/>
          <p:cNvSpPr txBox="1"/>
          <p:nvPr>
            <p:ph type="title"/>
          </p:nvPr>
        </p:nvSpPr>
        <p:spPr>
          <a:xfrm>
            <a:off x="314584" y="162206"/>
            <a:ext cx="5113824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1" name="Google Shape;16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/>
          <p:nvPr>
            <p:ph idx="2" type="pic"/>
          </p:nvPr>
        </p:nvSpPr>
        <p:spPr>
          <a:xfrm>
            <a:off x="5716489" y="0"/>
            <a:ext cx="6475511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32"/>
          <p:cNvPicPr preferRelativeResize="0"/>
          <p:nvPr/>
        </p:nvPicPr>
        <p:blipFill rotWithShape="1">
          <a:blip r:embed="rId2">
            <a:alphaModFix/>
          </a:blip>
          <a:srcRect b="38219" l="0" r="0" t="0"/>
          <a:stretch/>
        </p:blipFill>
        <p:spPr>
          <a:xfrm>
            <a:off x="1588" y="5281613"/>
            <a:ext cx="12192000" cy="157638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2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2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314584" y="162206"/>
            <a:ext cx="5113824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6" name="Google Shape;19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6" name="Google Shape;20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71"/>
          <p:cNvPicPr preferRelativeResize="0"/>
          <p:nvPr/>
        </p:nvPicPr>
        <p:blipFill rotWithShape="1">
          <a:blip r:embed="rId2">
            <a:alphaModFix/>
          </a:blip>
          <a:srcRect b="38219" l="0" r="0" t="0"/>
          <a:stretch/>
        </p:blipFill>
        <p:spPr>
          <a:xfrm>
            <a:off x="1588" y="5281613"/>
            <a:ext cx="12192000" cy="157638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71"/>
          <p:cNvSpPr/>
          <p:nvPr/>
        </p:nvSpPr>
        <p:spPr>
          <a:xfrm>
            <a:off x="0" y="-1"/>
            <a:ext cx="12192000" cy="74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71"/>
          <p:cNvSpPr/>
          <p:nvPr/>
        </p:nvSpPr>
        <p:spPr>
          <a:xfrm>
            <a:off x="8749211" y="-5025"/>
            <a:ext cx="2264229" cy="744165"/>
          </a:xfrm>
          <a:custGeom>
            <a:rect b="b" l="l" r="r" t="t"/>
            <a:pathLst>
              <a:path extrusionOk="0" h="720969" w="2264229">
                <a:moveTo>
                  <a:pt x="635935" y="0"/>
                </a:moveTo>
                <a:lnTo>
                  <a:pt x="2264229" y="5024"/>
                </a:lnTo>
                <a:lnTo>
                  <a:pt x="2264229" y="720969"/>
                </a:lnTo>
                <a:lnTo>
                  <a:pt x="0" y="720969"/>
                </a:lnTo>
                <a:lnTo>
                  <a:pt x="635935" y="0"/>
                </a:lnTo>
                <a:close/>
              </a:path>
            </a:pathLst>
          </a:custGeom>
          <a:solidFill>
            <a:schemeClr val="accent3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71"/>
          <p:cNvSpPr/>
          <p:nvPr/>
        </p:nvSpPr>
        <p:spPr>
          <a:xfrm>
            <a:off x="9470571" y="-3120"/>
            <a:ext cx="2721429" cy="744165"/>
          </a:xfrm>
          <a:custGeom>
            <a:rect b="b" l="l" r="r" t="t"/>
            <a:pathLst>
              <a:path extrusionOk="0" h="720969" w="2721429">
                <a:moveTo>
                  <a:pt x="635935" y="0"/>
                </a:moveTo>
                <a:lnTo>
                  <a:pt x="1649743" y="3128"/>
                </a:lnTo>
                <a:lnTo>
                  <a:pt x="1651556" y="0"/>
                </a:lnTo>
                <a:lnTo>
                  <a:pt x="2721429" y="5024"/>
                </a:lnTo>
                <a:lnTo>
                  <a:pt x="2721429" y="720969"/>
                </a:lnTo>
                <a:lnTo>
                  <a:pt x="2264229" y="720969"/>
                </a:lnTo>
                <a:lnTo>
                  <a:pt x="1233714" y="720969"/>
                </a:lnTo>
                <a:lnTo>
                  <a:pt x="0" y="7209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0800" rotWithShape="0" algn="ctr" dir="360000" dist="50800">
              <a:srgbClr val="000000">
                <a:alpha val="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71"/>
          <p:cNvSpPr/>
          <p:nvPr/>
        </p:nvSpPr>
        <p:spPr>
          <a:xfrm>
            <a:off x="0" y="147319"/>
            <a:ext cx="233680" cy="447040"/>
          </a:xfrm>
          <a:prstGeom prst="rect">
            <a:avLst/>
          </a:prstGeom>
          <a:solidFill>
            <a:srgbClr val="007AB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71"/>
          <p:cNvSpPr txBox="1"/>
          <p:nvPr>
            <p:ph type="title"/>
          </p:nvPr>
        </p:nvSpPr>
        <p:spPr>
          <a:xfrm>
            <a:off x="314584" y="162206"/>
            <a:ext cx="7028452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5" name="Google Shape;22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9129" y="58982"/>
            <a:ext cx="876300" cy="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>
  <p:cSld name="9_Title Slid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lank">
  <p:cSld name="4_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/>
          <p:nvPr>
            <p:ph idx="2" type="pic"/>
          </p:nvPr>
        </p:nvSpPr>
        <p:spPr>
          <a:xfrm>
            <a:off x="836830" y="1110343"/>
            <a:ext cx="4377917" cy="5747657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7"/>
          <p:cNvSpPr/>
          <p:nvPr>
            <p:ph idx="3" type="pic"/>
          </p:nvPr>
        </p:nvSpPr>
        <p:spPr>
          <a:xfrm>
            <a:off x="3810992" y="283029"/>
            <a:ext cx="6746591" cy="314597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êu đề Bản chiếu">
  <p:cSld name="Tiêu đề Bản chiếu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7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7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7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B5B5B"/>
              </a:buClr>
              <a:buSzPts val="5400"/>
              <a:buNone/>
              <a:defRPr b="0" sz="5400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Title and Content" showMasterSp="0">
  <p:cSld name="22_Title and Content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78"/>
          <p:cNvSpPr/>
          <p:nvPr/>
        </p:nvSpPr>
        <p:spPr>
          <a:xfrm>
            <a:off x="0" y="0"/>
            <a:ext cx="12192000" cy="534988"/>
          </a:xfrm>
          <a:prstGeom prst="rect">
            <a:avLst/>
          </a:prstGeom>
          <a:gradFill>
            <a:gsLst>
              <a:gs pos="0">
                <a:srgbClr val="008DF6"/>
              </a:gs>
              <a:gs pos="28000">
                <a:srgbClr val="00ADEE"/>
              </a:gs>
              <a:gs pos="63000">
                <a:srgbClr val="FFAD23"/>
              </a:gs>
              <a:gs pos="100000">
                <a:srgbClr val="F8553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78"/>
          <p:cNvSpPr/>
          <p:nvPr/>
        </p:nvSpPr>
        <p:spPr>
          <a:xfrm>
            <a:off x="11736388" y="6604000"/>
            <a:ext cx="342900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7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1" name="Google Shape;251;p78"/>
          <p:cNvPicPr preferRelativeResize="0"/>
          <p:nvPr/>
        </p:nvPicPr>
        <p:blipFill rotWithShape="1">
          <a:blip r:embed="rId2">
            <a:alphaModFix/>
          </a:blip>
          <a:srcRect b="0" l="3516" r="3736" t="0"/>
          <a:stretch/>
        </p:blipFill>
        <p:spPr>
          <a:xfrm>
            <a:off x="0" y="1372821"/>
            <a:ext cx="12192000" cy="5477242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78"/>
          <p:cNvSpPr/>
          <p:nvPr/>
        </p:nvSpPr>
        <p:spPr>
          <a:xfrm>
            <a:off x="0" y="533400"/>
            <a:ext cx="12192000" cy="981075"/>
          </a:xfrm>
          <a:prstGeom prst="rect">
            <a:avLst/>
          </a:prstGeom>
          <a:solidFill>
            <a:srgbClr val="4DAF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78"/>
          <p:cNvSpPr/>
          <p:nvPr/>
        </p:nvSpPr>
        <p:spPr>
          <a:xfrm>
            <a:off x="0" y="533400"/>
            <a:ext cx="12192000" cy="6316663"/>
          </a:xfrm>
          <a:prstGeom prst="rect">
            <a:avLst/>
          </a:prstGeom>
          <a:solidFill>
            <a:schemeClr val="lt1">
              <a:alpha val="83921"/>
            </a:schemeClr>
          </a:solidFill>
          <a:ln cap="flat" cmpd="sng" w="12700">
            <a:solidFill>
              <a:srgbClr val="003B6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700" y="5265738"/>
            <a:ext cx="12192000" cy="15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78"/>
          <p:cNvPicPr preferRelativeResize="0"/>
          <p:nvPr/>
        </p:nvPicPr>
        <p:blipFill rotWithShape="1">
          <a:blip r:embed="rId4">
            <a:alphaModFix/>
          </a:blip>
          <a:srcRect b="0" l="25343" r="26888" t="0"/>
          <a:stretch/>
        </p:blipFill>
        <p:spPr>
          <a:xfrm>
            <a:off x="11672888" y="15875"/>
            <a:ext cx="439737" cy="4984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56" name="Google Shape;256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77150" y="6544"/>
            <a:ext cx="835025" cy="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lank">
  <p:cSld name="5_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/>
          <p:nvPr>
            <p:ph idx="2" type="pic"/>
          </p:nvPr>
        </p:nvSpPr>
        <p:spPr>
          <a:xfrm>
            <a:off x="0" y="1"/>
            <a:ext cx="4961912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Blank">
  <p:cSld name="8_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/>
          <p:nvPr>
            <p:ph idx="2" type="pic"/>
          </p:nvPr>
        </p:nvSpPr>
        <p:spPr>
          <a:xfrm>
            <a:off x="1845479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9"/>
          <p:cNvSpPr/>
          <p:nvPr>
            <p:ph idx="3" type="pic"/>
          </p:nvPr>
        </p:nvSpPr>
        <p:spPr>
          <a:xfrm>
            <a:off x="4052124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39"/>
          <p:cNvSpPr/>
          <p:nvPr>
            <p:ph idx="4" type="pic"/>
          </p:nvPr>
        </p:nvSpPr>
        <p:spPr>
          <a:xfrm>
            <a:off x="6258769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39"/>
          <p:cNvSpPr/>
          <p:nvPr>
            <p:ph idx="5" type="pic"/>
          </p:nvPr>
        </p:nvSpPr>
        <p:spPr>
          <a:xfrm>
            <a:off x="8465414" y="2724912"/>
            <a:ext cx="1957326" cy="195681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lank">
  <p:cSld name="6_Blank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/>
          <p:nvPr>
            <p:ph idx="2" type="pic"/>
          </p:nvPr>
        </p:nvSpPr>
        <p:spPr>
          <a:xfrm>
            <a:off x="7230088" y="1"/>
            <a:ext cx="4961912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nk">
  <p:cSld name="9_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1"/>
          <p:cNvSpPr/>
          <p:nvPr>
            <p:ph idx="2" type="pic"/>
          </p:nvPr>
        </p:nvSpPr>
        <p:spPr>
          <a:xfrm>
            <a:off x="0" y="1"/>
            <a:ext cx="4063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1"/>
          <p:cNvSpPr/>
          <p:nvPr>
            <p:ph idx="3" type="pic"/>
          </p:nvPr>
        </p:nvSpPr>
        <p:spPr>
          <a:xfrm>
            <a:off x="4063999" y="1"/>
            <a:ext cx="4063999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41"/>
          <p:cNvSpPr/>
          <p:nvPr>
            <p:ph idx="4" type="pic"/>
          </p:nvPr>
        </p:nvSpPr>
        <p:spPr>
          <a:xfrm>
            <a:off x="8128001" y="1"/>
            <a:ext cx="406399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idx="1" type="body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25" spcFirstLastPara="1" rIns="182825" wrap="square" tIns="914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Thin"/>
              <a:buNone/>
              <a:defRPr b="0" i="0" sz="3000" u="none" cap="none" strike="noStrike">
                <a:solidFill>
                  <a:schemeClr val="dk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3"/>
          <p:cNvSpPr/>
          <p:nvPr/>
        </p:nvSpPr>
        <p:spPr>
          <a:xfrm>
            <a:off x="250567" y="357353"/>
            <a:ext cx="906471" cy="32274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3"/>
          <p:cNvSpPr txBox="1"/>
          <p:nvPr/>
        </p:nvSpPr>
        <p:spPr>
          <a:xfrm>
            <a:off x="506245" y="345195"/>
            <a:ext cx="503628" cy="307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r>
              <a:rPr b="0" i="0" lang="en-US" sz="14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"/>
              <a:buNone/>
              <a:defRPr b="0" i="0" sz="4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0909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26.png"/><Relationship Id="rId5" Type="http://schemas.openxmlformats.org/officeDocument/2006/relationships/image" Target="../media/image50.png"/><Relationship Id="rId6" Type="http://schemas.openxmlformats.org/officeDocument/2006/relationships/image" Target="../media/image34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Relationship Id="rId4" Type="http://schemas.openxmlformats.org/officeDocument/2006/relationships/image" Target="../media/image36.png"/><Relationship Id="rId5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chart" Target="../charts/chart1.xml"/><Relationship Id="rId5" Type="http://schemas.openxmlformats.org/officeDocument/2006/relationships/image" Target="../media/image12.png"/><Relationship Id="rId6" Type="http://schemas.openxmlformats.org/officeDocument/2006/relationships/chart" Target="../charts/chart2.xml"/><Relationship Id="rId7" Type="http://schemas.openxmlformats.org/officeDocument/2006/relationships/chart" Target="../charts/chart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Relationship Id="rId4" Type="http://schemas.openxmlformats.org/officeDocument/2006/relationships/image" Target="../media/image18.png"/><Relationship Id="rId5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25.png"/><Relationship Id="rId5" Type="http://schemas.openxmlformats.org/officeDocument/2006/relationships/chart" Target="../charts/chart4.xml"/><Relationship Id="rId6" Type="http://schemas.openxmlformats.org/officeDocument/2006/relationships/chart" Target="../charts/chart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26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orking with the UK's first multifunctional LNG Terminal - Gexcon Blog" id="261" name="Google Shape;2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700" y="0"/>
            <a:ext cx="12204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"/>
          <p:cNvSpPr/>
          <p:nvPr/>
        </p:nvSpPr>
        <p:spPr>
          <a:xfrm>
            <a:off x="6096001" y="0"/>
            <a:ext cx="6096000" cy="6858000"/>
          </a:xfrm>
          <a:prstGeom prst="rect">
            <a:avLst/>
          </a:prstGeom>
          <a:gradFill>
            <a:gsLst>
              <a:gs pos="0">
                <a:srgbClr val="5F5F5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"/>
          <p:cNvSpPr txBox="1"/>
          <p:nvPr/>
        </p:nvSpPr>
        <p:spPr>
          <a:xfrm>
            <a:off x="6438900" y="739931"/>
            <a:ext cx="6029325" cy="2689069"/>
          </a:xfrm>
          <a:prstGeom prst="rect">
            <a:avLst/>
          </a:prstGeom>
          <a:noFill/>
          <a:ln>
            <a:noFill/>
          </a:ln>
          <a:effectLst>
            <a:outerShdw blurRad="50800" rotWithShape="0" algn="tr" dir="81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QUY HOẠCH TỔNG THỂ PHÁT TRIỂN HỆ THỐNG CẢNG BIỂN VIỆT NAM THỜI KỲ 2021 - 2030,  TẦM NHÌN ĐẾN NĂM 2050</a:t>
            </a:r>
            <a:endParaRPr/>
          </a:p>
        </p:txBody>
      </p:sp>
      <p:sp>
        <p:nvSpPr>
          <p:cNvPr id="264" name="Google Shape;264;p1"/>
          <p:cNvSpPr/>
          <p:nvPr/>
        </p:nvSpPr>
        <p:spPr>
          <a:xfrm>
            <a:off x="10890660" y="1833630"/>
            <a:ext cx="1206500" cy="965200"/>
          </a:xfrm>
          <a:custGeom>
            <a:rect b="b" l="l" r="r" t="t"/>
            <a:pathLst>
              <a:path extrusionOk="0" h="965200" w="1206500">
                <a:moveTo>
                  <a:pt x="1206500" y="0"/>
                </a:moveTo>
                <a:lnTo>
                  <a:pt x="1206500" y="965200"/>
                </a:lnTo>
                <a:lnTo>
                  <a:pt x="0" y="965200"/>
                </a:lnTo>
              </a:path>
            </a:pathLst>
          </a:cu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"/>
          <p:cNvSpPr/>
          <p:nvPr/>
        </p:nvSpPr>
        <p:spPr>
          <a:xfrm rot="10800000">
            <a:off x="6181725" y="662215"/>
            <a:ext cx="1206500" cy="965200"/>
          </a:xfrm>
          <a:custGeom>
            <a:rect b="b" l="l" r="r" t="t"/>
            <a:pathLst>
              <a:path extrusionOk="0" h="965200" w="1206500">
                <a:moveTo>
                  <a:pt x="1206500" y="0"/>
                </a:moveTo>
                <a:lnTo>
                  <a:pt x="1206500" y="965200"/>
                </a:lnTo>
                <a:lnTo>
                  <a:pt x="0" y="965200"/>
                </a:lnTo>
              </a:path>
            </a:pathLst>
          </a:cu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"/>
          <p:cNvSpPr txBox="1"/>
          <p:nvPr/>
        </p:nvSpPr>
        <p:spPr>
          <a:xfrm>
            <a:off x="10890660" y="6433710"/>
            <a:ext cx="1390650" cy="424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THÁNG 8/2024</a:t>
            </a:r>
            <a:endParaRPr b="1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"/>
          <p:cNvPicPr preferRelativeResize="0"/>
          <p:nvPr/>
        </p:nvPicPr>
        <p:blipFill rotWithShape="1">
          <a:blip r:embed="rId3">
            <a:alphaModFix/>
          </a:blip>
          <a:srcRect b="4725" l="6337" r="6018" t="3884"/>
          <a:stretch/>
        </p:blipFill>
        <p:spPr>
          <a:xfrm>
            <a:off x="107951" y="823913"/>
            <a:ext cx="8063355" cy="5913161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571" name="Google Shape;5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965" y="4637329"/>
            <a:ext cx="2564681" cy="1357772"/>
          </a:xfrm>
          <a:prstGeom prst="roundRect">
            <a:avLst>
              <a:gd fmla="val 630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578" name="Google Shape;578;p10"/>
          <p:cNvPicPr preferRelativeResize="0"/>
          <p:nvPr/>
        </p:nvPicPr>
        <p:blipFill rotWithShape="1">
          <a:blip r:embed="rId5">
            <a:alphaModFix/>
          </a:blip>
          <a:srcRect b="52700" l="75072" r="22085" t="43116"/>
          <a:stretch/>
        </p:blipFill>
        <p:spPr>
          <a:xfrm>
            <a:off x="6419360" y="3526631"/>
            <a:ext cx="231883" cy="24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"/>
          <p:cNvPicPr preferRelativeResize="0"/>
          <p:nvPr/>
        </p:nvPicPr>
        <p:blipFill rotWithShape="1">
          <a:blip r:embed="rId6">
            <a:alphaModFix/>
          </a:blip>
          <a:srcRect b="3695" l="1907" r="1702" t="1738"/>
          <a:stretch/>
        </p:blipFill>
        <p:spPr>
          <a:xfrm>
            <a:off x="8318456" y="3272116"/>
            <a:ext cx="3781424" cy="3464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581" name="Google Shape;581;p10"/>
          <p:cNvPicPr preferRelativeResize="0"/>
          <p:nvPr/>
        </p:nvPicPr>
        <p:blipFill rotWithShape="1">
          <a:blip r:embed="rId7">
            <a:alphaModFix/>
          </a:blip>
          <a:srcRect b="4433" l="6847" r="2528" t="7370"/>
          <a:stretch/>
        </p:blipFill>
        <p:spPr>
          <a:xfrm>
            <a:off x="6803141" y="4634613"/>
            <a:ext cx="343510" cy="334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582" name="Google Shape;582;p10"/>
          <p:cNvPicPr preferRelativeResize="0"/>
          <p:nvPr/>
        </p:nvPicPr>
        <p:blipFill rotWithShape="1">
          <a:blip r:embed="rId7">
            <a:alphaModFix/>
          </a:blip>
          <a:srcRect b="4433" l="6847" r="2528" t="7370"/>
          <a:stretch/>
        </p:blipFill>
        <p:spPr>
          <a:xfrm>
            <a:off x="175083" y="6214024"/>
            <a:ext cx="343510" cy="334298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0"/>
          <p:cNvSpPr/>
          <p:nvPr/>
        </p:nvSpPr>
        <p:spPr>
          <a:xfrm>
            <a:off x="152150" y="6110389"/>
            <a:ext cx="2198558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10"/>
          <p:cNvSpPr/>
          <p:nvPr/>
        </p:nvSpPr>
        <p:spPr>
          <a:xfrm>
            <a:off x="3057747" y="4801762"/>
            <a:ext cx="960438" cy="206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KCN ĐÌNH VŨ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10"/>
          <p:cNvSpPr/>
          <p:nvPr/>
        </p:nvSpPr>
        <p:spPr>
          <a:xfrm>
            <a:off x="5440680" y="5079884"/>
            <a:ext cx="1293812" cy="2047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KCN NAM ĐÌNH VŨ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10"/>
          <p:cNvSpPr/>
          <p:nvPr/>
        </p:nvSpPr>
        <p:spPr>
          <a:xfrm>
            <a:off x="4628389" y="1746368"/>
            <a:ext cx="1316037" cy="204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KCN ĐẦM NHÀ MẠC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10"/>
          <p:cNvSpPr/>
          <p:nvPr/>
        </p:nvSpPr>
        <p:spPr>
          <a:xfrm rot="-2367074">
            <a:off x="1095781" y="1366619"/>
            <a:ext cx="1006491" cy="20637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BẠCH ĐẰNG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10"/>
          <p:cNvSpPr/>
          <p:nvPr/>
        </p:nvSpPr>
        <p:spPr>
          <a:xfrm rot="-5141494">
            <a:off x="38792" y="1383358"/>
            <a:ext cx="1009468" cy="206375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NGÔ QUYỀN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10"/>
          <p:cNvSpPr/>
          <p:nvPr/>
        </p:nvSpPr>
        <p:spPr>
          <a:xfrm rot="2150933">
            <a:off x="2589626" y="3606337"/>
            <a:ext cx="792163" cy="206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GA ĐÌNH VŨ</a:t>
            </a:r>
            <a:endParaRPr b="1" i="0" sz="11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10"/>
          <p:cNvSpPr/>
          <p:nvPr/>
        </p:nvSpPr>
        <p:spPr>
          <a:xfrm>
            <a:off x="3147632" y="2058861"/>
            <a:ext cx="155575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4250" y="120706"/>
                </a:moveTo>
                <a:lnTo>
                  <a:pt x="-6703" y="701737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VIMC ĐÌNH VŨ</a:t>
            </a:r>
            <a:endParaRPr/>
          </a:p>
        </p:txBody>
      </p:sp>
      <p:sp>
        <p:nvSpPr>
          <p:cNvPr id="558" name="Google Shape;558;p10"/>
          <p:cNvSpPr/>
          <p:nvPr/>
        </p:nvSpPr>
        <p:spPr>
          <a:xfrm>
            <a:off x="3593719" y="2268411"/>
            <a:ext cx="155575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4433" y="117596"/>
                </a:moveTo>
                <a:lnTo>
                  <a:pt x="-8172" y="755628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NAM HẢI ĐÌNH VŨ</a:t>
            </a:r>
            <a:endParaRPr/>
          </a:p>
        </p:txBody>
      </p:sp>
      <p:sp>
        <p:nvSpPr>
          <p:cNvPr id="559" name="Google Shape;559;p10"/>
          <p:cNvSpPr/>
          <p:nvPr/>
        </p:nvSpPr>
        <p:spPr>
          <a:xfrm>
            <a:off x="2880932" y="1847723"/>
            <a:ext cx="896937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5795" y="122260"/>
                </a:moveTo>
                <a:lnTo>
                  <a:pt x="-70848" y="564404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TÂN VŨ</a:t>
            </a:r>
            <a:endParaRPr/>
          </a:p>
        </p:txBody>
      </p:sp>
      <p:sp>
        <p:nvSpPr>
          <p:cNvPr id="560" name="Google Shape;560;p10"/>
          <p:cNvSpPr/>
          <p:nvPr/>
        </p:nvSpPr>
        <p:spPr>
          <a:xfrm>
            <a:off x="2350707" y="1641348"/>
            <a:ext cx="97790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5690" y="117596"/>
                </a:moveTo>
                <a:lnTo>
                  <a:pt x="-47440" y="506390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ĐÌNH VŨ</a:t>
            </a:r>
            <a:endParaRPr/>
          </a:p>
        </p:txBody>
      </p:sp>
      <p:sp>
        <p:nvSpPr>
          <p:cNvPr id="561" name="Google Shape;561;p10"/>
          <p:cNvSpPr/>
          <p:nvPr/>
        </p:nvSpPr>
        <p:spPr>
          <a:xfrm>
            <a:off x="2015744" y="1430211"/>
            <a:ext cx="1312863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5690" y="117596"/>
                </a:moveTo>
                <a:lnTo>
                  <a:pt x="-27918" y="510514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PTSC ĐÌNH VŨ</a:t>
            </a:r>
            <a:endParaRPr/>
          </a:p>
        </p:txBody>
      </p:sp>
      <p:sp>
        <p:nvSpPr>
          <p:cNvPr id="562" name="Google Shape;562;p10"/>
          <p:cNvSpPr/>
          <p:nvPr/>
        </p:nvSpPr>
        <p:spPr>
          <a:xfrm>
            <a:off x="515557" y="2784348"/>
            <a:ext cx="1306512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6340" y="-547"/>
                </a:moveTo>
                <a:lnTo>
                  <a:pt x="82657" y="-491846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XĂNG DẦU 19-9</a:t>
            </a:r>
            <a:endParaRPr/>
          </a:p>
        </p:txBody>
      </p:sp>
      <p:sp>
        <p:nvSpPr>
          <p:cNvPr id="563" name="Google Shape;563;p10"/>
          <p:cNvSpPr/>
          <p:nvPr/>
        </p:nvSpPr>
        <p:spPr>
          <a:xfrm>
            <a:off x="3958844" y="2481136"/>
            <a:ext cx="1316038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4433" y="117596"/>
                </a:moveTo>
                <a:lnTo>
                  <a:pt x="-15815" y="755628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VIP GREENPORT</a:t>
            </a:r>
            <a:endParaRPr/>
          </a:p>
        </p:txBody>
      </p:sp>
      <p:sp>
        <p:nvSpPr>
          <p:cNvPr id="564" name="Google Shape;564;p10"/>
          <p:cNvSpPr/>
          <p:nvPr/>
        </p:nvSpPr>
        <p:spPr>
          <a:xfrm>
            <a:off x="4273169" y="4898898"/>
            <a:ext cx="688975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03655" y="-547"/>
                </a:moveTo>
                <a:lnTo>
                  <a:pt x="100307" y="-249005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DAP</a:t>
            </a:r>
            <a:endParaRPr/>
          </a:p>
        </p:txBody>
      </p:sp>
      <p:sp>
        <p:nvSpPr>
          <p:cNvPr id="565" name="Google Shape;565;p10"/>
          <p:cNvSpPr/>
          <p:nvPr/>
        </p:nvSpPr>
        <p:spPr>
          <a:xfrm>
            <a:off x="4459889" y="2704973"/>
            <a:ext cx="809625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94080" y="119665"/>
                </a:moveTo>
                <a:lnTo>
                  <a:pt x="121122" y="662443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MPC</a:t>
            </a:r>
            <a:endParaRPr/>
          </a:p>
        </p:txBody>
      </p:sp>
      <p:sp>
        <p:nvSpPr>
          <p:cNvPr id="566" name="Google Shape;566;p10"/>
          <p:cNvSpPr/>
          <p:nvPr/>
        </p:nvSpPr>
        <p:spPr>
          <a:xfrm>
            <a:off x="5357432" y="2481136"/>
            <a:ext cx="1293812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81786" y="123803"/>
                </a:moveTo>
                <a:lnTo>
                  <a:pt x="81080" y="972562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NAM ĐÌNH VŨ</a:t>
            </a:r>
            <a:endParaRPr/>
          </a:p>
        </p:txBody>
      </p:sp>
      <p:sp>
        <p:nvSpPr>
          <p:cNvPr id="567" name="Google Shape;567;p10"/>
          <p:cNvSpPr/>
          <p:nvPr/>
        </p:nvSpPr>
        <p:spPr>
          <a:xfrm>
            <a:off x="2985707" y="4209923"/>
            <a:ext cx="706437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03655" y="-547"/>
                </a:moveTo>
                <a:lnTo>
                  <a:pt x="158473" y="-246316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FGG</a:t>
            </a:r>
            <a:endParaRPr/>
          </a:p>
        </p:txBody>
      </p:sp>
      <p:sp>
        <p:nvSpPr>
          <p:cNvPr id="568" name="Google Shape;568;p10"/>
          <p:cNvSpPr/>
          <p:nvPr/>
        </p:nvSpPr>
        <p:spPr>
          <a:xfrm>
            <a:off x="2985707" y="4494086"/>
            <a:ext cx="1511300" cy="184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03655" y="-547"/>
                </a:moveTo>
                <a:lnTo>
                  <a:pt x="121122" y="-312642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XD KCN ĐÌNH VŨ</a:t>
            </a:r>
            <a:endParaRPr/>
          </a:p>
        </p:txBody>
      </p:sp>
      <p:sp>
        <p:nvSpPr>
          <p:cNvPr id="569" name="Google Shape;569;p10"/>
          <p:cNvSpPr/>
          <p:nvPr/>
        </p:nvSpPr>
        <p:spPr>
          <a:xfrm>
            <a:off x="6929184" y="5129880"/>
            <a:ext cx="993775" cy="3540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43714" y="410"/>
                </a:moveTo>
                <a:lnTo>
                  <a:pt x="29852" y="-115160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XD LNG NAM ĐÌNH VŨ</a:t>
            </a:r>
            <a:endParaRPr/>
          </a:p>
        </p:txBody>
      </p:sp>
      <p:sp>
        <p:nvSpPr>
          <p:cNvPr id="570" name="Google Shape;570;p10"/>
          <p:cNvSpPr/>
          <p:nvPr/>
        </p:nvSpPr>
        <p:spPr>
          <a:xfrm>
            <a:off x="5478082" y="4325811"/>
            <a:ext cx="987425" cy="352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27617" y="-557"/>
                </a:moveTo>
                <a:lnTo>
                  <a:pt x="3624" y="-159668"/>
                </a:lnTo>
              </a:path>
            </a:pathLst>
          </a:custGeom>
          <a:solidFill>
            <a:srgbClr val="D8D8D8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CẢNG TỔNG HỢP ĐÌNH VŨ</a:t>
            </a:r>
            <a:endParaRPr/>
          </a:p>
        </p:txBody>
      </p:sp>
      <p:sp>
        <p:nvSpPr>
          <p:cNvPr id="572" name="Google Shape;572;p10"/>
          <p:cNvSpPr/>
          <p:nvPr/>
        </p:nvSpPr>
        <p:spPr>
          <a:xfrm>
            <a:off x="8321685" y="815004"/>
            <a:ext cx="3781424" cy="2393742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10"/>
          <p:cNvSpPr/>
          <p:nvPr/>
        </p:nvSpPr>
        <p:spPr>
          <a:xfrm>
            <a:off x="8416023" y="1270618"/>
            <a:ext cx="3577168" cy="1873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35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7.443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80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84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BẾN CẢNG LỎNG/KHÍ: </a:t>
            </a: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BẾN (</a:t>
            </a: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CẦU). </a:t>
            </a:r>
            <a:r>
              <a:rPr b="0" i="0" lang="en-US" sz="1600" u="none" cap="none" strike="noStrike">
                <a:solidFill>
                  <a:srgbClr val="FFFFFF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TRONG ĐÓ: 01 BẾN (03 CẦU) LNG CÓ CHIỀU DÀI 468M (CS: 3 ÷4 TRIỆU TẤN/NĂM)</a:t>
            </a:r>
            <a:b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574" name="Google Shape;574;p10"/>
          <p:cNvSpPr/>
          <p:nvPr/>
        </p:nvSpPr>
        <p:spPr>
          <a:xfrm>
            <a:off x="8416709" y="919005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575" name="Google Shape;575;p10"/>
          <p:cNvSpPr/>
          <p:nvPr/>
        </p:nvSpPr>
        <p:spPr>
          <a:xfrm>
            <a:off x="8321685" y="941027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10"/>
          <p:cNvSpPr txBox="1"/>
          <p:nvPr>
            <p:ph type="title"/>
          </p:nvPr>
        </p:nvSpPr>
        <p:spPr>
          <a:xfrm>
            <a:off x="314584" y="162206"/>
            <a:ext cx="10416916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 sz="2400"/>
              <a:t>QUY HOẠCH CẢNG BIỂN HẢI PHÒNG - </a:t>
            </a:r>
            <a:r>
              <a:rPr lang="en-US"/>
              <a:t>KHU BẾN ĐÌNH VŨ</a:t>
            </a:r>
            <a:endParaRPr/>
          </a:p>
        </p:txBody>
      </p:sp>
      <p:sp>
        <p:nvSpPr>
          <p:cNvPr id="580" name="Google Shape;580;p10"/>
          <p:cNvSpPr/>
          <p:nvPr/>
        </p:nvSpPr>
        <p:spPr>
          <a:xfrm>
            <a:off x="9931606" y="4128380"/>
            <a:ext cx="545833" cy="578657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10"/>
          <p:cNvSpPr/>
          <p:nvPr/>
        </p:nvSpPr>
        <p:spPr>
          <a:xfrm>
            <a:off x="480052" y="6209768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77" name="Google Shape;577;p10"/>
          <p:cNvCxnSpPr/>
          <p:nvPr/>
        </p:nvCxnSpPr>
        <p:spPr>
          <a:xfrm>
            <a:off x="6484144" y="3586551"/>
            <a:ext cx="111919" cy="0"/>
          </a:xfrm>
          <a:prstGeom prst="straightConnector1">
            <a:avLst/>
          </a:prstGeom>
          <a:noFill/>
          <a:ln cap="flat" cmpd="sng" w="12700">
            <a:solidFill>
              <a:srgbClr val="0000F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588" name="Google Shape;5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184062" cy="6216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596" name="Google Shape;59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22" y="818434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599" name="Google Shape;59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122" y="4268986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604" name="Google Shape;60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5332" y="2533824"/>
            <a:ext cx="621332" cy="621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610" name="Google Shape;61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83" y="3255127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Cross with solid fill" id="614" name="Google Shape;61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55173" y="3541951"/>
            <a:ext cx="426282" cy="426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617" name="Google Shape;61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3727" y="6185231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1"/>
          <p:cNvSpPr/>
          <p:nvPr/>
        </p:nvSpPr>
        <p:spPr>
          <a:xfrm>
            <a:off x="1" y="711200"/>
            <a:ext cx="12191999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1"/>
          <p:cNvSpPr/>
          <p:nvPr/>
        </p:nvSpPr>
        <p:spPr>
          <a:xfrm>
            <a:off x="63932" y="4264068"/>
            <a:ext cx="12054564" cy="2515485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11"/>
          <p:cNvSpPr/>
          <p:nvPr/>
        </p:nvSpPr>
        <p:spPr>
          <a:xfrm>
            <a:off x="52541" y="800444"/>
            <a:ext cx="12069181" cy="2335416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p11"/>
          <p:cNvSpPr/>
          <p:nvPr/>
        </p:nvSpPr>
        <p:spPr>
          <a:xfrm>
            <a:off x="48052" y="943416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11"/>
          <p:cNvSpPr/>
          <p:nvPr/>
        </p:nvSpPr>
        <p:spPr>
          <a:xfrm>
            <a:off x="60752" y="4393968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11"/>
          <p:cNvSpPr txBox="1"/>
          <p:nvPr/>
        </p:nvSpPr>
        <p:spPr>
          <a:xfrm>
            <a:off x="531491" y="889814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11"/>
          <p:cNvSpPr txBox="1"/>
          <p:nvPr/>
        </p:nvSpPr>
        <p:spPr>
          <a:xfrm>
            <a:off x="506090" y="4360720"/>
            <a:ext cx="63232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HẠ TẦNG DỮ TRỰ, CUNG ỨNG XĂNG DẦU, KHÍ ĐỐT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11"/>
          <p:cNvSpPr/>
          <p:nvPr/>
        </p:nvSpPr>
        <p:spPr>
          <a:xfrm>
            <a:off x="4897040" y="2608128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1"/>
          <p:cNvSpPr txBox="1"/>
          <p:nvPr/>
        </p:nvSpPr>
        <p:spPr>
          <a:xfrm>
            <a:off x="5415287" y="2680277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>
            <a:off x="48052" y="3262230"/>
            <a:ext cx="12069181" cy="848414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11"/>
          <p:cNvSpPr/>
          <p:nvPr/>
        </p:nvSpPr>
        <p:spPr>
          <a:xfrm>
            <a:off x="36413" y="3380109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11"/>
          <p:cNvSpPr txBox="1"/>
          <p:nvPr/>
        </p:nvSpPr>
        <p:spPr>
          <a:xfrm>
            <a:off x="490321" y="3316660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11"/>
          <p:cNvSpPr txBox="1"/>
          <p:nvPr/>
        </p:nvSpPr>
        <p:spPr>
          <a:xfrm>
            <a:off x="341974" y="3626604"/>
            <a:ext cx="53733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KHÔNG CÓ ĐỊNH HƯỚNG QUY HOẠCH KHO LNG TẠI HẢI PHÒNG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11"/>
          <p:cNvSpPr/>
          <p:nvPr/>
        </p:nvSpPr>
        <p:spPr>
          <a:xfrm>
            <a:off x="4910209" y="3518455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11"/>
          <p:cNvSpPr txBox="1"/>
          <p:nvPr/>
        </p:nvSpPr>
        <p:spPr>
          <a:xfrm>
            <a:off x="5428456" y="3590604"/>
            <a:ext cx="29281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KHÔNG PHÙ HỢP VỚI QUY HOẠCH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11"/>
          <p:cNvSpPr/>
          <p:nvPr/>
        </p:nvSpPr>
        <p:spPr>
          <a:xfrm>
            <a:off x="5095435" y="6259535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11"/>
          <p:cNvSpPr txBox="1"/>
          <p:nvPr/>
        </p:nvSpPr>
        <p:spPr>
          <a:xfrm>
            <a:off x="5613682" y="6331684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92" name="Google Shape;592;p11"/>
          <p:cNvGraphicFramePr/>
          <p:nvPr/>
        </p:nvGraphicFramePr>
        <p:xfrm>
          <a:off x="150477" y="124426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2119400"/>
                <a:gridCol w="2256550"/>
                <a:gridCol w="1598150"/>
                <a:gridCol w="3271050"/>
                <a:gridCol w="2629525"/>
              </a:tblGrid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95922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Bắc Bộ/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Trung Bộ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1- 4 triệu tấn/năm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2031 - 2050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Bộ/Bắc Trung Bộ (Quảng Ninh,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Thái Bình, Nam Định, Thanh Hóa, Hà Tĩnh, Thừa Thiên Huế,...)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 tiềm năng cung cấp cho các hộ tiêu thụ khí năng lượng (ngoài điện) và phi năng lượng khu vực Bắc Bộ/Bắc Trung Bộ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93" name="Google Shape;593;p11"/>
          <p:cNvGraphicFramePr/>
          <p:nvPr/>
        </p:nvGraphicFramePr>
        <p:xfrm>
          <a:off x="104091" y="47114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306400"/>
                <a:gridCol w="2525625"/>
                <a:gridCol w="2109150"/>
                <a:gridCol w="1158850"/>
                <a:gridCol w="1290725"/>
                <a:gridCol w="2006775"/>
                <a:gridCol w="25203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Quy mô sức chứa (m3)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 (triệu tấn/năm)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180975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miền Bắc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0,7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KCN Nam Đình Vũ P. Đông Hải 2, Q. Hải An, TP. Hải Phòng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Danh mục hạ tầng dự tữ LNG tiếp tục triển khai XD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  <a:tc vMerge="1"/>
              </a:tr>
              <a:tr h="1905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tại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Thái Bình 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0,5 - 1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Thái Bình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Cung cấp cho các hộ 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nghiệp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Hải Phòng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Thái Bình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cxnSp>
        <p:nvCxnSpPr>
          <p:cNvPr id="595" name="Google Shape;595;p11"/>
          <p:cNvCxnSpPr/>
          <p:nvPr/>
        </p:nvCxnSpPr>
        <p:spPr>
          <a:xfrm rot="10800000">
            <a:off x="501961" y="87722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8" name="Google Shape;598;p11"/>
          <p:cNvCxnSpPr/>
          <p:nvPr/>
        </p:nvCxnSpPr>
        <p:spPr>
          <a:xfrm rot="10800000">
            <a:off x="514661" y="4327775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9" name="Google Shape;609;p11"/>
          <p:cNvCxnSpPr/>
          <p:nvPr/>
        </p:nvCxnSpPr>
        <p:spPr>
          <a:xfrm rot="10800000">
            <a:off x="490322" y="3313916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2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12"/>
          <p:cNvSpPr txBox="1"/>
          <p:nvPr/>
        </p:nvSpPr>
        <p:spPr>
          <a:xfrm>
            <a:off x="8177030" y="870869"/>
            <a:ext cx="3893909" cy="59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THANH HÓA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NAM NGHI SƠN:</a:t>
            </a:r>
            <a:endParaRPr b="0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LIÊN VÙNG, TIỀM NĂNG TRỞ THÀNH CẢNG CỬA NGÕ KHU VỰC BẮC TRUNG BỘ; CÓ BẾN TỔNG HỢP, CONT’, HÀNG RỜI,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HÀNG LỎNG/KHÍ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TRỌNG TẢI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ĐẾN 100.000 TẤN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HOẶC LỚN HƠN KHI ĐỦ ĐIỀU KIỆN.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BẮC NGHI SƠN: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TRỰC TIẾP CÁC CƠ SỞ CÔNG NGHIỆP (LỌC DẦU, XI MĂNG, ĐIỆN, KHU CÔNG NGHIỆP LIỀN KỀ) VÀ VÙNG PHỤ CẬN;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CÓ BẾN HÀNG LỎNG/KHÍ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HÀNG RỜI, TỔNG HỢP, CONT’.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TRỌNG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TẢI ĐẾN 100.000 TẤN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HOẶC LỚN HƠN KHI ĐỦ ĐIỀU KIỆN.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 ĐẢO HỒN MÊ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BẾN KHÁC: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rial"/>
              <a:buChar char="-"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BẾN CẢNG QUẢNG NHAM, LẠCH SUNG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Arial"/>
              <a:buChar char="-"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BẾN CẢNG LỆ MÔN, QUẢNG CHÂU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BẾN PHAO, KHU NEO ĐẬU CHUYỂN TẢI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NEO ĐẬU TRÁNH, TRÚ BÃO</a:t>
            </a:r>
            <a:endParaRPr/>
          </a:p>
        </p:txBody>
      </p:sp>
      <p:sp>
        <p:nvSpPr>
          <p:cNvPr id="626" name="Google Shape;626;p12"/>
          <p:cNvSpPr/>
          <p:nvPr/>
        </p:nvSpPr>
        <p:spPr>
          <a:xfrm>
            <a:off x="640622" y="2532384"/>
            <a:ext cx="845727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BẮC NGHI SƠN</a:t>
            </a:r>
            <a:endParaRPr/>
          </a:p>
        </p:txBody>
      </p:sp>
      <p:sp>
        <p:nvSpPr>
          <p:cNvPr id="627" name="Google Shape;627;p12"/>
          <p:cNvSpPr/>
          <p:nvPr/>
        </p:nvSpPr>
        <p:spPr>
          <a:xfrm>
            <a:off x="281622" y="4676866"/>
            <a:ext cx="993761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NAM NGHI SƠN</a:t>
            </a:r>
            <a:endParaRPr/>
          </a:p>
        </p:txBody>
      </p:sp>
      <p:sp>
        <p:nvSpPr>
          <p:cNvPr id="629" name="Google Shape;629;p12"/>
          <p:cNvSpPr txBox="1"/>
          <p:nvPr/>
        </p:nvSpPr>
        <p:spPr>
          <a:xfrm>
            <a:off x="281622" y="188265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THANH HÓA</a:t>
            </a:r>
            <a:endParaRPr/>
          </a:p>
        </p:txBody>
      </p:sp>
      <p:pic>
        <p:nvPicPr>
          <p:cNvPr id="624" name="Google Shape;6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" y="806198"/>
            <a:ext cx="7972817" cy="5936765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625" name="Google Shape;625;p12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81622" y="2575774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628" name="Google Shape;628;p12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579959" y="4118906"/>
            <a:ext cx="296068" cy="28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3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NAM NGHI SƠN</a:t>
            </a:r>
            <a:endParaRPr/>
          </a:p>
        </p:txBody>
      </p:sp>
      <p:sp>
        <p:nvSpPr>
          <p:cNvPr id="636" name="Google Shape;636;p13"/>
          <p:cNvSpPr/>
          <p:nvPr/>
        </p:nvSpPr>
        <p:spPr>
          <a:xfrm>
            <a:off x="5787467" y="815003"/>
            <a:ext cx="6315644" cy="1994872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13"/>
          <p:cNvSpPr/>
          <p:nvPr/>
        </p:nvSpPr>
        <p:spPr>
          <a:xfrm>
            <a:off x="5818990" y="1194360"/>
            <a:ext cx="6284120" cy="1485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11÷12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29 ÷31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6.948 ÷ 7.638</a:t>
            </a:r>
            <a:r>
              <a:rPr b="1" i="0" lang="en-US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50,1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+ BẾN CẢNG LỎNG/KHÍ: </a:t>
            </a:r>
            <a:r>
              <a:rPr b="1" i="0" lang="en-US" sz="20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BẾN (</a:t>
            </a:r>
            <a:r>
              <a:rPr b="1" i="0" lang="en-US" sz="20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CẦU, CHIỀU DÀI 484M). </a:t>
            </a:r>
            <a:r>
              <a:rPr b="0" i="0" lang="en-US" sz="16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TRONG ĐÓ BAO GỒM </a:t>
            </a:r>
            <a:r>
              <a:rPr b="0" i="0" lang="en-US" sz="16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01 CẦU CẢNG LNG CÓ CHIỀU DÀI 360M </a:t>
            </a:r>
            <a:br>
              <a:rPr b="0" i="0" lang="en-US" sz="16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638" name="Google Shape;638;p13"/>
          <p:cNvSpPr/>
          <p:nvPr/>
        </p:nvSpPr>
        <p:spPr>
          <a:xfrm>
            <a:off x="5882490" y="874793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639" name="Google Shape;639;p13"/>
          <p:cNvSpPr/>
          <p:nvPr/>
        </p:nvSpPr>
        <p:spPr>
          <a:xfrm>
            <a:off x="5787466" y="896815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13"/>
          <p:cNvSpPr/>
          <p:nvPr/>
        </p:nvSpPr>
        <p:spPr>
          <a:xfrm>
            <a:off x="4349191" y="2038827"/>
            <a:ext cx="993775" cy="35309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57516" y="119873"/>
                </a:moveTo>
                <a:lnTo>
                  <a:pt x="-7412" y="305227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CẢNG NM LNG NGHI SƠN</a:t>
            </a:r>
            <a:endParaRPr/>
          </a:p>
        </p:txBody>
      </p:sp>
      <p:sp>
        <p:nvSpPr>
          <p:cNvPr id="643" name="Google Shape;643;p13"/>
          <p:cNvSpPr/>
          <p:nvPr/>
        </p:nvSpPr>
        <p:spPr>
          <a:xfrm>
            <a:off x="10355581" y="3815588"/>
            <a:ext cx="982979" cy="924052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a city&#10;&#10;Description automatically generated" id="635" name="Google Shape;635;p13"/>
          <p:cNvPicPr preferRelativeResize="0"/>
          <p:nvPr/>
        </p:nvPicPr>
        <p:blipFill rotWithShape="1">
          <a:blip r:embed="rId3">
            <a:alphaModFix/>
          </a:blip>
          <a:srcRect b="24146" l="48533" r="13331" t="18220"/>
          <a:stretch/>
        </p:blipFill>
        <p:spPr>
          <a:xfrm>
            <a:off x="68299" y="786428"/>
            <a:ext cx="5615182" cy="6001170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640" name="Google Shape;640;p13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4177436" y="3181786"/>
            <a:ext cx="343510" cy="334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a city&#10;&#10;Description automatically generated" id="642" name="Google Shape;642;p13"/>
          <p:cNvPicPr preferRelativeResize="0"/>
          <p:nvPr/>
        </p:nvPicPr>
        <p:blipFill rotWithShape="1">
          <a:blip r:embed="rId3">
            <a:alphaModFix/>
          </a:blip>
          <a:srcRect b="13332" l="13282" r="8271" t="8069"/>
          <a:stretch/>
        </p:blipFill>
        <p:spPr>
          <a:xfrm>
            <a:off x="5787466" y="2906600"/>
            <a:ext cx="6315644" cy="3880998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A map of a city&#10;&#10;Description automatically generated" id="644" name="Google Shape;644;p13"/>
          <p:cNvPicPr preferRelativeResize="0"/>
          <p:nvPr/>
        </p:nvPicPr>
        <p:blipFill rotWithShape="1">
          <a:blip r:embed="rId3">
            <a:alphaModFix/>
          </a:blip>
          <a:srcRect b="2044" l="5072" r="78366" t="87318"/>
          <a:stretch/>
        </p:blipFill>
        <p:spPr>
          <a:xfrm>
            <a:off x="5818990" y="3900069"/>
            <a:ext cx="2258113" cy="102583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ap of a city&#10;&#10;Description automatically generated with medium confidence" id="649" name="Google Shape;649;p14"/>
          <p:cNvPicPr preferRelativeResize="0"/>
          <p:nvPr/>
        </p:nvPicPr>
        <p:blipFill rotWithShape="1">
          <a:blip r:embed="rId3">
            <a:alphaModFix/>
          </a:blip>
          <a:srcRect b="18054" l="9454" r="16350" t="8069"/>
          <a:stretch/>
        </p:blipFill>
        <p:spPr>
          <a:xfrm>
            <a:off x="7967078" y="3338579"/>
            <a:ext cx="4157765" cy="3367817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A map of a city&#10;&#10;Description automatically generated with medium confidence" id="651" name="Google Shape;651;p14"/>
          <p:cNvPicPr preferRelativeResize="0"/>
          <p:nvPr/>
        </p:nvPicPr>
        <p:blipFill rotWithShape="1">
          <a:blip r:embed="rId3">
            <a:alphaModFix/>
          </a:blip>
          <a:srcRect b="59966" l="9763" r="46783" t="8068"/>
          <a:stretch/>
        </p:blipFill>
        <p:spPr>
          <a:xfrm>
            <a:off x="76682" y="819781"/>
            <a:ext cx="7811944" cy="5886616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A map of a city&#10;&#10;Description automatically generated with medium confidence" id="657" name="Google Shape;657;p14"/>
          <p:cNvPicPr preferRelativeResize="0"/>
          <p:nvPr/>
        </p:nvPicPr>
        <p:blipFill rotWithShape="1">
          <a:blip r:embed="rId3">
            <a:alphaModFix/>
          </a:blip>
          <a:srcRect b="1873" l="4840" r="78332" t="82553"/>
          <a:stretch/>
        </p:blipFill>
        <p:spPr>
          <a:xfrm>
            <a:off x="76682" y="4553695"/>
            <a:ext cx="2961793" cy="2117842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sp>
        <p:nvSpPr>
          <p:cNvPr id="650" name="Google Shape;650;p14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BẮC NGHI SƠN</a:t>
            </a:r>
            <a:endParaRPr/>
          </a:p>
        </p:txBody>
      </p:sp>
      <p:sp>
        <p:nvSpPr>
          <p:cNvPr id="652" name="Google Shape;652;p14"/>
          <p:cNvSpPr/>
          <p:nvPr/>
        </p:nvSpPr>
        <p:spPr>
          <a:xfrm>
            <a:off x="9415604" y="3372435"/>
            <a:ext cx="807896" cy="766814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14"/>
          <p:cNvSpPr/>
          <p:nvPr/>
        </p:nvSpPr>
        <p:spPr>
          <a:xfrm>
            <a:off x="7943726" y="806039"/>
            <a:ext cx="4181598" cy="2457113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14"/>
          <p:cNvSpPr/>
          <p:nvPr/>
        </p:nvSpPr>
        <p:spPr>
          <a:xfrm>
            <a:off x="7943725" y="1201201"/>
            <a:ext cx="4181599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4÷6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13 ÷16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2.329 ÷ 3.329</a:t>
            </a:r>
            <a:r>
              <a:rPr b="1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17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22,3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+ BẾN CẢNG LỎNG/KHÍ: </a:t>
            </a:r>
            <a:r>
              <a:rPr b="1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BẾN (</a:t>
            </a:r>
            <a:r>
              <a:rPr b="1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CẦU, CHIỀU DÀI </a:t>
            </a: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1.940 M). </a:t>
            </a:r>
            <a:b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+ QUY HOẠCH TIỀM NĂNG 01 BẾN CẢNG LNG PHÙ HỢP VỚI PHÁT TRIỂN NĂNG LƯỢNG, ĐIỆN LỰC.</a:t>
            </a:r>
            <a:endParaRPr/>
          </a:p>
        </p:txBody>
      </p:sp>
      <p:sp>
        <p:nvSpPr>
          <p:cNvPr id="655" name="Google Shape;655;p14"/>
          <p:cNvSpPr/>
          <p:nvPr/>
        </p:nvSpPr>
        <p:spPr>
          <a:xfrm>
            <a:off x="8052577" y="910042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656" name="Google Shape;656;p14"/>
          <p:cNvSpPr/>
          <p:nvPr/>
        </p:nvSpPr>
        <p:spPr>
          <a:xfrm>
            <a:off x="7957553" y="932064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14"/>
          <p:cNvSpPr/>
          <p:nvPr/>
        </p:nvSpPr>
        <p:spPr>
          <a:xfrm>
            <a:off x="6479882" y="1034470"/>
            <a:ext cx="1349583" cy="52237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425" y="67567"/>
                </a:moveTo>
                <a:lnTo>
                  <a:pt x="-50449" y="137730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LỎNG/KHÍ PHÙ HỢP VỚI QH PHÁT TRIỂN ĐIỆN LỰC, NĂNG LƯỢNG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663" name="Google Shape;6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222162" cy="6216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673" name="Google Shape;6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147" y="818434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677" name="Google Shape;67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457" y="3865984"/>
            <a:ext cx="400110" cy="3465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680" name="Google Shape;6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2545" y="3878425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686" name="Google Shape;6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2350" y="3168819"/>
            <a:ext cx="621332" cy="621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689" name="Google Shape;68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7600" y="5961083"/>
            <a:ext cx="621332" cy="621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692" name="Google Shape;69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35995" y="5961083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5"/>
          <p:cNvSpPr/>
          <p:nvPr/>
        </p:nvSpPr>
        <p:spPr>
          <a:xfrm>
            <a:off x="-15828" y="711200"/>
            <a:ext cx="12237990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5"/>
          <p:cNvSpPr/>
          <p:nvPr/>
        </p:nvSpPr>
        <p:spPr>
          <a:xfrm>
            <a:off x="6483355" y="3873507"/>
            <a:ext cx="5683079" cy="2733869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15"/>
          <p:cNvSpPr/>
          <p:nvPr/>
        </p:nvSpPr>
        <p:spPr>
          <a:xfrm>
            <a:off x="90641" y="800443"/>
            <a:ext cx="12069181" cy="2984157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15"/>
          <p:cNvSpPr/>
          <p:nvPr/>
        </p:nvSpPr>
        <p:spPr>
          <a:xfrm>
            <a:off x="73253" y="3860318"/>
            <a:ext cx="6332990" cy="2733869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15"/>
          <p:cNvSpPr/>
          <p:nvPr/>
        </p:nvSpPr>
        <p:spPr>
          <a:xfrm>
            <a:off x="133777" y="943416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15"/>
          <p:cNvSpPr/>
          <p:nvPr/>
        </p:nvSpPr>
        <p:spPr>
          <a:xfrm>
            <a:off x="77087" y="3990967"/>
            <a:ext cx="96567" cy="206844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15"/>
          <p:cNvSpPr txBox="1"/>
          <p:nvPr/>
        </p:nvSpPr>
        <p:spPr>
          <a:xfrm>
            <a:off x="530995" y="3927517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8" name="Google Shape;678;p15"/>
          <p:cNvSpPr/>
          <p:nvPr/>
        </p:nvSpPr>
        <p:spPr>
          <a:xfrm>
            <a:off x="6480175" y="4003407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5"/>
          <p:cNvSpPr txBox="1"/>
          <p:nvPr/>
        </p:nvSpPr>
        <p:spPr>
          <a:xfrm>
            <a:off x="579116" y="889814"/>
            <a:ext cx="45692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2" name="Google Shape;682;p15"/>
          <p:cNvSpPr txBox="1"/>
          <p:nvPr/>
        </p:nvSpPr>
        <p:spPr>
          <a:xfrm>
            <a:off x="6925514" y="3970159"/>
            <a:ext cx="53807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XĂNG DẦU, KHÍ ĐỐT QUỐC GIA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3" name="Google Shape;683;p15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684" name="Google Shape;684;p15"/>
          <p:cNvSpPr/>
          <p:nvPr/>
        </p:nvSpPr>
        <p:spPr>
          <a:xfrm>
            <a:off x="4774058" y="3243123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15"/>
          <p:cNvSpPr txBox="1"/>
          <p:nvPr/>
        </p:nvSpPr>
        <p:spPr>
          <a:xfrm>
            <a:off x="5292305" y="3315272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15"/>
          <p:cNvSpPr/>
          <p:nvPr/>
        </p:nvSpPr>
        <p:spPr>
          <a:xfrm>
            <a:off x="1469308" y="6035387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8" name="Google Shape;688;p15"/>
          <p:cNvSpPr txBox="1"/>
          <p:nvPr/>
        </p:nvSpPr>
        <p:spPr>
          <a:xfrm>
            <a:off x="1987555" y="6107536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15"/>
          <p:cNvSpPr/>
          <p:nvPr/>
        </p:nvSpPr>
        <p:spPr>
          <a:xfrm>
            <a:off x="7527703" y="6035387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5"/>
          <p:cNvSpPr txBox="1"/>
          <p:nvPr/>
        </p:nvSpPr>
        <p:spPr>
          <a:xfrm>
            <a:off x="8045950" y="6107536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68" name="Google Shape;668;p15"/>
          <p:cNvGraphicFramePr/>
          <p:nvPr/>
        </p:nvGraphicFramePr>
        <p:xfrm>
          <a:off x="162153" y="4260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293425"/>
                <a:gridCol w="1246225"/>
                <a:gridCol w="954900"/>
                <a:gridCol w="1267600"/>
                <a:gridCol w="2190425"/>
              </a:tblGrid>
              <a:tr h="3420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(MW)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17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LNG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7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LNG Quỳnh Lập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b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Xem xét trong Kế hoạch thực hiện Quy hoạch các vị trí tiềm năng tại khu vực Quỳnh Lập - Nghệ An, Nghi Sơn - Thanh Hóa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69" name="Google Shape;669;p15"/>
          <p:cNvGraphicFramePr/>
          <p:nvPr/>
        </p:nvGraphicFramePr>
        <p:xfrm>
          <a:off x="188579" y="11966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418600"/>
                <a:gridCol w="2224925"/>
                <a:gridCol w="1625600"/>
                <a:gridCol w="1012375"/>
                <a:gridCol w="3242125"/>
                <a:gridCol w="3385250"/>
              </a:tblGrid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TT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9592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Bắc Bộ/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Trung Bộ</a:t>
                      </a:r>
                      <a:b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1- 4 triệu tấn/năm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2031 - 2050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Bắc Bộ/Bắc Trung Bộ (Quảng Ninh, Hải Phòng, Thái Bình, Nam Định,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Tĩnh, Thừa Thiên Huế,...)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 tiềm năng cung cấp cho các hộ tiêu thụ khí năng lượng (ngoài điện) và phi năng lượng khu vực Bắc Bộ/Bắc Trung Bộ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NMĐ 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 MW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Nghi Sơn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NMĐ Quỳnh Lập/Nghi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 MW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670" name="Google Shape;670;p15"/>
          <p:cNvGraphicFramePr/>
          <p:nvPr/>
        </p:nvGraphicFramePr>
        <p:xfrm>
          <a:off x="6523515" y="43208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1757175"/>
                <a:gridCol w="1467425"/>
                <a:gridCol w="898000"/>
                <a:gridCol w="1396200"/>
              </a:tblGrid>
              <a:tr h="731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 (triệu tấn/năm)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251075"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</a:t>
                      </a: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Tĩnh, Thừa Thiên Huế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0,5 - 1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r>
                        <a:rPr b="0" i="0" lang="en-US" sz="14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Tĩnh, Thừa Thiên Huế</a:t>
                      </a:r>
                      <a:br>
                        <a:rPr b="1" i="0" lang="en-US" sz="14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672" name="Google Shape;672;p15"/>
          <p:cNvCxnSpPr/>
          <p:nvPr/>
        </p:nvCxnSpPr>
        <p:spPr>
          <a:xfrm rot="10800000">
            <a:off x="587686" y="87722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6" name="Google Shape;676;p15"/>
          <p:cNvCxnSpPr/>
          <p:nvPr/>
        </p:nvCxnSpPr>
        <p:spPr>
          <a:xfrm rot="10800000">
            <a:off x="530996" y="4188944"/>
            <a:ext cx="0" cy="40855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9" name="Google Shape;679;p15"/>
          <p:cNvCxnSpPr/>
          <p:nvPr/>
        </p:nvCxnSpPr>
        <p:spPr>
          <a:xfrm rot="10800000">
            <a:off x="6934084" y="3937214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6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6"/>
          <p:cNvSpPr txBox="1"/>
          <p:nvPr/>
        </p:nvSpPr>
        <p:spPr>
          <a:xfrm>
            <a:off x="8177030" y="845469"/>
            <a:ext cx="3893909" cy="513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NGHỆ AN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NAM CỬA LÒ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BẮC CỬA LÒ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ĐÔNG HỒI:</a:t>
            </a:r>
            <a:endParaRPr b="0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PHẠM VI QUY HOẠCH: VÙNG ĐẤT VÀ VÙNG NƯỚC KHU VỰC TỪ MŨI ĐÔNG HỒI (GIÁP TỈNH THANH HÓA) ĐẾN PHÍA BẮC MŨI ĐẦU RỒNG (NÚI CHÁY).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CHỨC NĂNG: PHỤC VỤ PHÁT TRIỂN KT-XH LIÊN VÙNG. PHÁT TRIỂN VỚI LỘ TRÌNH THÍCH HỢP, KẾT HỢP VỚI KHU BẾN NGHI SƠN ĐỂ HÌNH THÀNH CỤM CẢNG NGHI SƠN - ĐÔNG HỒI.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TÀU HÀNG RỜI, TỔNG HỢP TRỌNG TẢI 50.000 ĐẾN 70.000 TẤN;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TRỌNG TẢI ĐẾN 150.000 TẤN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BẾN THỦY, CỬA HỘI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BẾN PHAO, KHU NEO ĐẬU CHUYỂN TẢI</a:t>
            </a:r>
            <a:endParaRPr/>
          </a:p>
        </p:txBody>
      </p:sp>
      <p:sp>
        <p:nvSpPr>
          <p:cNvPr id="701" name="Google Shape;701;p16"/>
          <p:cNvSpPr/>
          <p:nvPr/>
        </p:nvSpPr>
        <p:spPr>
          <a:xfrm>
            <a:off x="6191250" y="1733550"/>
            <a:ext cx="157163" cy="14287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16"/>
          <p:cNvSpPr/>
          <p:nvPr/>
        </p:nvSpPr>
        <p:spPr>
          <a:xfrm>
            <a:off x="1607820" y="826294"/>
            <a:ext cx="704383" cy="436461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ĐÔNG HỒI</a:t>
            </a:r>
            <a:endParaRPr/>
          </a:p>
        </p:txBody>
      </p:sp>
      <p:sp>
        <p:nvSpPr>
          <p:cNvPr id="705" name="Google Shape;705;p16"/>
          <p:cNvSpPr/>
          <p:nvPr/>
        </p:nvSpPr>
        <p:spPr>
          <a:xfrm>
            <a:off x="418758" y="4411885"/>
            <a:ext cx="1388456" cy="436461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NAM CỬA LÒ VÀ BẮC CỬA LÒ</a:t>
            </a:r>
            <a:endParaRPr/>
          </a:p>
        </p:txBody>
      </p:sp>
      <p:sp>
        <p:nvSpPr>
          <p:cNvPr id="707" name="Google Shape;707;p16"/>
          <p:cNvSpPr/>
          <p:nvPr/>
        </p:nvSpPr>
        <p:spPr>
          <a:xfrm>
            <a:off x="482258" y="6159384"/>
            <a:ext cx="1388456" cy="436461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BẾN THỦY, CỬA HỘI</a:t>
            </a:r>
            <a:endParaRPr/>
          </a:p>
        </p:txBody>
      </p:sp>
      <p:sp>
        <p:nvSpPr>
          <p:cNvPr id="708" name="Google Shape;708;p16"/>
          <p:cNvSpPr txBox="1"/>
          <p:nvPr/>
        </p:nvSpPr>
        <p:spPr>
          <a:xfrm>
            <a:off x="406058" y="175418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NGHỆ AN</a:t>
            </a:r>
            <a:endParaRPr/>
          </a:p>
        </p:txBody>
      </p:sp>
      <p:pic>
        <p:nvPicPr>
          <p:cNvPr descr="A map of the coast&#10;&#10;Description automatically generated" id="699" name="Google Shape;699;p16"/>
          <p:cNvPicPr preferRelativeResize="0"/>
          <p:nvPr/>
        </p:nvPicPr>
        <p:blipFill rotWithShape="1">
          <a:blip r:embed="rId3">
            <a:alphaModFix/>
          </a:blip>
          <a:srcRect b="1602" l="5063" r="1349" t="6623"/>
          <a:stretch/>
        </p:blipFill>
        <p:spPr>
          <a:xfrm>
            <a:off x="73835" y="826294"/>
            <a:ext cx="7895007" cy="5916669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700" name="Google Shape;700;p16"/>
          <p:cNvPicPr preferRelativeResize="0"/>
          <p:nvPr/>
        </p:nvPicPr>
        <p:blipFill rotWithShape="1">
          <a:blip r:embed="rId4">
            <a:alphaModFix/>
          </a:blip>
          <a:srcRect b="1454" l="11176" r="2440" t="0"/>
          <a:stretch/>
        </p:blipFill>
        <p:spPr>
          <a:xfrm>
            <a:off x="5448300" y="816768"/>
            <a:ext cx="2525305" cy="3390192"/>
          </a:xfrm>
          <a:prstGeom prst="roundRect">
            <a:avLst>
              <a:gd fmla="val 966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702" name="Google Shape;702;p1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316966" y="870869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704" name="Google Shape;704;p1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811977" y="4560219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706" name="Google Shape;706;p1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108045" y="6451782"/>
            <a:ext cx="296068" cy="28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7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ĐÔNG HỒI</a:t>
            </a:r>
            <a:endParaRPr/>
          </a:p>
        </p:txBody>
      </p:sp>
      <p:sp>
        <p:nvSpPr>
          <p:cNvPr id="716" name="Google Shape;716;p17"/>
          <p:cNvSpPr/>
          <p:nvPr/>
        </p:nvSpPr>
        <p:spPr>
          <a:xfrm>
            <a:off x="10550526" y="2987041"/>
            <a:ext cx="792743" cy="733933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17"/>
          <p:cNvSpPr/>
          <p:nvPr/>
        </p:nvSpPr>
        <p:spPr>
          <a:xfrm>
            <a:off x="8571366" y="784225"/>
            <a:ext cx="3553958" cy="2111124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17"/>
          <p:cNvSpPr/>
          <p:nvPr/>
        </p:nvSpPr>
        <p:spPr>
          <a:xfrm>
            <a:off x="8642868" y="1155752"/>
            <a:ext cx="3482456" cy="1762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QUY MÔ PHÁT TRIỂN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3÷4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 (GỒM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5÷6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CẢNG VỚI TỔNG CHIỀU DÀI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1.400 ÷ 1.950</a:t>
            </a:r>
            <a:r>
              <a:rPr b="1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M), CÔNG SUẤT TỪ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5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r>
              <a:rPr b="0" i="0" lang="en-US" sz="15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TRONG ĐÓ:</a:t>
            </a:r>
            <a:b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+ BẾN CẢNG LỎNG KHÍ (LNG): </a:t>
            </a:r>
            <a:r>
              <a:rPr b="1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 BẾN </a:t>
            </a: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1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  <a:t> CẦU, CHIỀU DÀI 400 ÷700M); CS: 1,5 TRIỆU TẤN/NĂM.</a:t>
            </a:r>
            <a:br>
              <a:rPr b="0" i="0" lang="en-US" sz="1500" u="none" cap="none" strike="noStrike">
                <a:solidFill>
                  <a:schemeClr val="lt1"/>
                </a:solidFill>
                <a:highlight>
                  <a:srgbClr val="2056AD"/>
                </a:highlight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720" name="Google Shape;720;p17"/>
          <p:cNvSpPr/>
          <p:nvPr/>
        </p:nvSpPr>
        <p:spPr>
          <a:xfrm>
            <a:off x="8674877" y="819328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721" name="Google Shape;721;p17"/>
          <p:cNvSpPr/>
          <p:nvPr/>
        </p:nvSpPr>
        <p:spPr>
          <a:xfrm>
            <a:off x="8579853" y="841350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17"/>
          <p:cNvSpPr/>
          <p:nvPr/>
        </p:nvSpPr>
        <p:spPr>
          <a:xfrm>
            <a:off x="5402263" y="4642520"/>
            <a:ext cx="1131943" cy="44542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19520" y="61328"/>
                </a:moveTo>
                <a:lnTo>
                  <a:pt x="204908" y="-91111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CẢNG LNG QUỲNH LẬP</a:t>
            </a:r>
            <a:endParaRPr/>
          </a:p>
        </p:txBody>
      </p:sp>
      <p:sp>
        <p:nvSpPr>
          <p:cNvPr id="724" name="Google Shape;724;p17"/>
          <p:cNvSpPr/>
          <p:nvPr/>
        </p:nvSpPr>
        <p:spPr>
          <a:xfrm>
            <a:off x="6277867" y="5830519"/>
            <a:ext cx="2198557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17"/>
          <p:cNvSpPr/>
          <p:nvPr/>
        </p:nvSpPr>
        <p:spPr>
          <a:xfrm>
            <a:off x="6605769" y="5904498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a ship&#10;&#10;Description automatically generated" id="714" name="Google Shape;714;p17"/>
          <p:cNvPicPr preferRelativeResize="0"/>
          <p:nvPr/>
        </p:nvPicPr>
        <p:blipFill rotWithShape="1">
          <a:blip r:embed="rId3">
            <a:alphaModFix/>
          </a:blip>
          <a:srcRect b="13887" l="20009" r="1544" t="7362"/>
          <a:stretch/>
        </p:blipFill>
        <p:spPr>
          <a:xfrm>
            <a:off x="91121" y="784225"/>
            <a:ext cx="8430196" cy="5984876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715" name="Google Shape;715;p17"/>
          <p:cNvPicPr preferRelativeResize="0"/>
          <p:nvPr/>
        </p:nvPicPr>
        <p:blipFill rotWithShape="1">
          <a:blip r:embed="rId4">
            <a:alphaModFix/>
          </a:blip>
          <a:srcRect b="3471" l="1843" r="48137" t="1895"/>
          <a:stretch/>
        </p:blipFill>
        <p:spPr>
          <a:xfrm>
            <a:off x="8592819" y="2987040"/>
            <a:ext cx="3506970" cy="378206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717" name="Google Shape;717;p17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7541097" y="4269749"/>
            <a:ext cx="343510" cy="334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a ship&#10;&#10;Description automatically generated" id="723" name="Google Shape;723;p17"/>
          <p:cNvPicPr preferRelativeResize="0"/>
          <p:nvPr/>
        </p:nvPicPr>
        <p:blipFill rotWithShape="1">
          <a:blip r:embed="rId3">
            <a:alphaModFix/>
          </a:blip>
          <a:srcRect b="2023" l="5169" r="78319" t="89289"/>
          <a:stretch/>
        </p:blipFill>
        <p:spPr>
          <a:xfrm>
            <a:off x="147002" y="5599259"/>
            <a:ext cx="2550478" cy="949032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725" name="Google Shape;725;p17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6300800" y="5908754"/>
            <a:ext cx="343510" cy="33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731" name="Google Shape;73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184062" cy="6216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740" name="Google Shape;7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422" y="876490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744" name="Google Shape;74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227" y="2899927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747" name="Google Shape;74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242" y="5197407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753" name="Google Shape;75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9805" y="4265854"/>
            <a:ext cx="621332" cy="621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dge Cross with solid fill" id="757" name="Google Shape;75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46267" y="5748412"/>
            <a:ext cx="426282" cy="426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760" name="Google Shape;76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37265" y="1994655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8"/>
          <p:cNvSpPr/>
          <p:nvPr/>
        </p:nvSpPr>
        <p:spPr>
          <a:xfrm>
            <a:off x="1" y="711200"/>
            <a:ext cx="12191999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8"/>
          <p:cNvSpPr/>
          <p:nvPr/>
        </p:nvSpPr>
        <p:spPr>
          <a:xfrm>
            <a:off x="556052" y="5192490"/>
            <a:ext cx="10918398" cy="1208310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18"/>
          <p:cNvSpPr/>
          <p:nvPr/>
        </p:nvSpPr>
        <p:spPr>
          <a:xfrm>
            <a:off x="560541" y="858499"/>
            <a:ext cx="10913909" cy="1726857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18"/>
          <p:cNvSpPr/>
          <p:nvPr/>
        </p:nvSpPr>
        <p:spPr>
          <a:xfrm>
            <a:off x="556052" y="2894261"/>
            <a:ext cx="10918398" cy="1953897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18"/>
          <p:cNvSpPr/>
          <p:nvPr/>
        </p:nvSpPr>
        <p:spPr>
          <a:xfrm>
            <a:off x="556052" y="1001472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18"/>
          <p:cNvSpPr/>
          <p:nvPr/>
        </p:nvSpPr>
        <p:spPr>
          <a:xfrm>
            <a:off x="555804" y="3024909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18"/>
          <p:cNvSpPr txBox="1"/>
          <p:nvPr/>
        </p:nvSpPr>
        <p:spPr>
          <a:xfrm>
            <a:off x="1018765" y="2923360"/>
            <a:ext cx="61567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18"/>
          <p:cNvSpPr/>
          <p:nvPr/>
        </p:nvSpPr>
        <p:spPr>
          <a:xfrm>
            <a:off x="552872" y="5322389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18"/>
          <p:cNvSpPr txBox="1"/>
          <p:nvPr/>
        </p:nvSpPr>
        <p:spPr>
          <a:xfrm>
            <a:off x="1001391" y="909770"/>
            <a:ext cx="6536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9" name="Google Shape;749;p18"/>
          <p:cNvSpPr txBox="1"/>
          <p:nvPr/>
        </p:nvSpPr>
        <p:spPr>
          <a:xfrm>
            <a:off x="998210" y="5225641"/>
            <a:ext cx="82820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HẠ TẦNG DỮ TRỰ, CUNG ỨNG XĂNG DẦU, KHÍ ĐỐT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0" name="Google Shape;750;p18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751" name="Google Shape;751;p18"/>
          <p:cNvSpPr/>
          <p:nvPr/>
        </p:nvSpPr>
        <p:spPr>
          <a:xfrm>
            <a:off x="4281513" y="4340158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2" name="Google Shape;752;p18"/>
          <p:cNvSpPr txBox="1"/>
          <p:nvPr/>
        </p:nvSpPr>
        <p:spPr>
          <a:xfrm>
            <a:off x="4799760" y="4412307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18"/>
          <p:cNvSpPr txBox="1"/>
          <p:nvPr/>
        </p:nvSpPr>
        <p:spPr>
          <a:xfrm>
            <a:off x="635881" y="5807665"/>
            <a:ext cx="537334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KHÔNG CÓ ĐỊNH HƯỚNG QUY HOẠCH KHO LNG TẠI QUỲNH LẬP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Google Shape;755;p18"/>
          <p:cNvSpPr/>
          <p:nvPr/>
        </p:nvSpPr>
        <p:spPr>
          <a:xfrm>
            <a:off x="5801303" y="5724916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6" name="Google Shape;756;p18"/>
          <p:cNvSpPr txBox="1"/>
          <p:nvPr/>
        </p:nvSpPr>
        <p:spPr>
          <a:xfrm>
            <a:off x="6319550" y="5797065"/>
            <a:ext cx="292814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KHÔNG PHÙ HỢP VỚI QUY HOẠCH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18"/>
          <p:cNvSpPr/>
          <p:nvPr/>
        </p:nvSpPr>
        <p:spPr>
          <a:xfrm>
            <a:off x="4228973" y="2068959"/>
            <a:ext cx="465707" cy="50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18"/>
          <p:cNvSpPr txBox="1"/>
          <p:nvPr/>
        </p:nvSpPr>
        <p:spPr>
          <a:xfrm>
            <a:off x="4747220" y="2141108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36" name="Google Shape;736;p18"/>
          <p:cNvGraphicFramePr/>
          <p:nvPr/>
        </p:nvGraphicFramePr>
        <p:xfrm>
          <a:off x="717549" y="33335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1894675"/>
                <a:gridCol w="1821975"/>
                <a:gridCol w="1306175"/>
                <a:gridCol w="5626100"/>
              </a:tblGrid>
              <a:tr h="251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(MW)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73922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LNG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b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Xem xét trong Kế hoạch thực hiện Quy hoạch các vị trí tiềm năng tại khu vực Quỳnh Lập - Nghệ An, Nghi Sơn - Thanh Hóa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37" name="Google Shape;737;p18"/>
          <p:cNvGraphicFramePr/>
          <p:nvPr/>
        </p:nvGraphicFramePr>
        <p:xfrm>
          <a:off x="651960" y="1383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3579175"/>
                <a:gridCol w="1492275"/>
                <a:gridCol w="1852150"/>
                <a:gridCol w="3790950"/>
              </a:tblGrid>
              <a:tr h="325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32575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NMĐ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/Nghi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1500 MW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2021 - 2030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Quỳnh Lập/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Nghi Sơn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39" name="Google Shape;739;p18"/>
          <p:cNvCxnSpPr/>
          <p:nvPr/>
        </p:nvCxnSpPr>
        <p:spPr>
          <a:xfrm rot="10800000">
            <a:off x="1009961" y="935279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3" name="Google Shape;743;p18"/>
          <p:cNvCxnSpPr/>
          <p:nvPr/>
        </p:nvCxnSpPr>
        <p:spPr>
          <a:xfrm rot="10800000">
            <a:off x="1018766" y="2958716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6" name="Google Shape;746;p18"/>
          <p:cNvCxnSpPr/>
          <p:nvPr/>
        </p:nvCxnSpPr>
        <p:spPr>
          <a:xfrm rot="10800000">
            <a:off x="1006781" y="5256196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9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9"/>
          <p:cNvSpPr txBox="1"/>
          <p:nvPr/>
        </p:nvSpPr>
        <p:spPr>
          <a:xfrm>
            <a:off x="8177030" y="870869"/>
            <a:ext cx="3893909" cy="58990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HÀ TĨNH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VŨNG ÁNG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CHỨC NĂNG: </a:t>
            </a: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LIÊN VÙNG, TIẾP CHUYỂN MỘT PHẦN HÀNG QUÁ CẢNH CHO CỘNG HÒA DÂN CHỦ NHÂN DÂN LÀO VÀ ĐÔNG BẮC VƯƠNG QUỐC THÁI LAN; </a:t>
            </a:r>
            <a:endParaRPr b="0" i="0" sz="1400" u="none" cap="none" strike="noStrike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b="1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CỠ TÀU: </a:t>
            </a:r>
            <a:r>
              <a:rPr b="0" i="0" lang="en-US" sz="14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TÀU TỔNG HỢP TRỌNG TẢI ĐẾN 70.000 TẤN; TÀU CONTAINER SỨC CHỞ ĐẾN 4.000 TEU; TÀU HÀNG RỜI TRỌNG TẢI ĐẾN 100.000 TẤN,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TRỌNG TẢI ĐẾN 15.000 TẤN HOẶC LỚN HƠN KHI ĐỦ ĐIỀU KIỆN.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SƠN DƯƠNG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CHỨC NĂNG: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LIÊN VÙNG, TIẾP CHUYỂN MỘT PHẦN HÀNG QUÁ CẢNH CHO CHDCND LÀO, ĐÔNG BẮC VƯƠNG QUỐC THÁI LAN VÀ KHU LH CÔNG NGHIỆP LUYỆN KIM;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TÀU HÀNG RỜI TRỌNG TẢI ĐẾN 300.000 TẤN, </a:t>
            </a: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TRỌNG TẢI ĐẾN 150.000 TẤN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TÀU TỔNG HỢP VÀ CONT’ TRỌNG TẢI ĐẾN 50.000 TẤN HOẶC LỚN HƠN KHI ĐỦ ĐIỀU KIỆN.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BẾN KHÁC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BẾN CẢNG XUÂN HẢI, XUÂN PHỔ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BẾN CẢNG CỬA SÓT (LỘC HÀ)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BẾN CẢNG XĂNG DẦU XUÂN GIANG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BẾN PHAO, KHU NEO ĐẬU CHUYỂN TẢI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ourier New"/>
              <a:buChar char="o"/>
            </a:pPr>
            <a:r>
              <a:rPr b="1" i="0" lang="en-US" sz="14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NEO ĐẬU TRÁNH, TRÚ BÃO</a:t>
            </a:r>
            <a:endParaRPr/>
          </a:p>
        </p:txBody>
      </p:sp>
      <p:sp>
        <p:nvSpPr>
          <p:cNvPr id="769" name="Google Shape;769;p19"/>
          <p:cNvSpPr/>
          <p:nvPr/>
        </p:nvSpPr>
        <p:spPr>
          <a:xfrm>
            <a:off x="960373" y="3702191"/>
            <a:ext cx="1388456" cy="2364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VŨNG ÁNG</a:t>
            </a:r>
            <a:endParaRPr/>
          </a:p>
        </p:txBody>
      </p:sp>
      <p:sp>
        <p:nvSpPr>
          <p:cNvPr id="771" name="Google Shape;771;p19"/>
          <p:cNvSpPr/>
          <p:nvPr/>
        </p:nvSpPr>
        <p:spPr>
          <a:xfrm>
            <a:off x="1782618" y="4442417"/>
            <a:ext cx="1546859" cy="2364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SƠN DƯƠNG</a:t>
            </a:r>
            <a:endParaRPr/>
          </a:p>
        </p:txBody>
      </p:sp>
      <p:sp>
        <p:nvSpPr>
          <p:cNvPr id="773" name="Google Shape;773;p19"/>
          <p:cNvSpPr txBox="1"/>
          <p:nvPr/>
        </p:nvSpPr>
        <p:spPr>
          <a:xfrm>
            <a:off x="332421" y="214607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HÀ TĨNH</a:t>
            </a:r>
            <a:endParaRPr/>
          </a:p>
        </p:txBody>
      </p:sp>
      <p:sp>
        <p:nvSpPr>
          <p:cNvPr id="774" name="Google Shape;774;p19"/>
          <p:cNvSpPr/>
          <p:nvPr/>
        </p:nvSpPr>
        <p:spPr>
          <a:xfrm>
            <a:off x="4001632" y="5435601"/>
            <a:ext cx="925967" cy="890292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19"/>
          <p:cNvSpPr/>
          <p:nvPr/>
        </p:nvSpPr>
        <p:spPr>
          <a:xfrm>
            <a:off x="4975375" y="5138551"/>
            <a:ext cx="963378" cy="1838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954" y="125461"/>
                </a:moveTo>
                <a:lnTo>
                  <a:pt x="-27367" y="264643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1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the coast&#10;&#10;Description automatically generated" id="767" name="Google Shape;767;p19"/>
          <p:cNvPicPr preferRelativeResize="0"/>
          <p:nvPr/>
        </p:nvPicPr>
        <p:blipFill rotWithShape="1">
          <a:blip r:embed="rId3">
            <a:alphaModFix/>
          </a:blip>
          <a:srcRect b="13432" l="33597" r="2559" t="17083"/>
          <a:stretch/>
        </p:blipFill>
        <p:spPr>
          <a:xfrm>
            <a:off x="92486" y="806197"/>
            <a:ext cx="7918262" cy="5936765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768" name="Google Shape;768;p19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281082" y="3835565"/>
            <a:ext cx="354167" cy="344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770" name="Google Shape;770;p19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255519" y="4560620"/>
            <a:ext cx="354167" cy="344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the coast&#10;&#10;Description automatically generated" id="772" name="Google Shape;772;p19"/>
          <p:cNvPicPr preferRelativeResize="0"/>
          <p:nvPr/>
        </p:nvPicPr>
        <p:blipFill rotWithShape="1">
          <a:blip r:embed="rId3">
            <a:alphaModFix/>
          </a:blip>
          <a:srcRect b="2745" l="5047" r="73378" t="75572"/>
          <a:stretch/>
        </p:blipFill>
        <p:spPr>
          <a:xfrm>
            <a:off x="188757" y="4830618"/>
            <a:ext cx="2587623" cy="1839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52,700+ Port Night Stock Photos, Pictures &amp; Royalty-Free Images - iStock |  Singapore port night, Shipping port night, Container port night" id="271" name="Google Shape;271;p2"/>
          <p:cNvPicPr preferRelativeResize="0"/>
          <p:nvPr/>
        </p:nvPicPr>
        <p:blipFill rotWithShape="1">
          <a:blip r:embed="rId3">
            <a:alphaModFix/>
          </a:blip>
          <a:srcRect b="0" l="0" r="0" t="2408"/>
          <a:stretch/>
        </p:blipFill>
        <p:spPr>
          <a:xfrm>
            <a:off x="-4763" y="737054"/>
            <a:ext cx="12199938" cy="60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"/>
          <p:cNvPicPr preferRelativeResize="0"/>
          <p:nvPr/>
        </p:nvPicPr>
        <p:blipFill rotWithShape="1">
          <a:blip r:embed="rId5">
            <a:alphaModFix/>
          </a:blip>
          <a:srcRect b="1581" l="0" r="6884" t="2224"/>
          <a:stretch/>
        </p:blipFill>
        <p:spPr>
          <a:xfrm>
            <a:off x="0" y="727530"/>
            <a:ext cx="6084888" cy="60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"/>
          <p:cNvSpPr/>
          <p:nvPr/>
        </p:nvSpPr>
        <p:spPr>
          <a:xfrm>
            <a:off x="15875" y="724355"/>
            <a:ext cx="12199938" cy="6048375"/>
          </a:xfrm>
          <a:prstGeom prst="rect">
            <a:avLst/>
          </a:prstGeom>
          <a:solidFill>
            <a:srgbClr val="C6D8D8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"/>
          <p:cNvSpPr/>
          <p:nvPr/>
        </p:nvSpPr>
        <p:spPr>
          <a:xfrm>
            <a:off x="3189288" y="1451430"/>
            <a:ext cx="842962" cy="293688"/>
          </a:xfrm>
          <a:prstGeom prst="rect">
            <a:avLst/>
          </a:prstGeom>
          <a:solidFill>
            <a:srgbClr val="BBCAD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1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"/>
          <p:cNvSpPr/>
          <p:nvPr/>
        </p:nvSpPr>
        <p:spPr>
          <a:xfrm>
            <a:off x="5168900" y="1451430"/>
            <a:ext cx="547688" cy="293688"/>
          </a:xfrm>
          <a:prstGeom prst="flowChartProcess">
            <a:avLst/>
          </a:prstGeom>
          <a:solidFill>
            <a:srgbClr val="B1D4FC"/>
          </a:solidFill>
          <a:ln cap="flat" cmpd="sng" w="12700">
            <a:solidFill>
              <a:srgbClr val="B1D4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"/>
          <p:cNvSpPr/>
          <p:nvPr/>
        </p:nvSpPr>
        <p:spPr>
          <a:xfrm>
            <a:off x="5168900" y="2688093"/>
            <a:ext cx="741363" cy="246062"/>
          </a:xfrm>
          <a:prstGeom prst="flowChartProcess">
            <a:avLst/>
          </a:pr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"/>
          <p:cNvSpPr/>
          <p:nvPr/>
        </p:nvSpPr>
        <p:spPr>
          <a:xfrm>
            <a:off x="5168900" y="4526418"/>
            <a:ext cx="741363" cy="341312"/>
          </a:xfrm>
          <a:prstGeom prst="flowChartProcess">
            <a:avLst/>
          </a:pr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"/>
          <p:cNvSpPr/>
          <p:nvPr/>
        </p:nvSpPr>
        <p:spPr>
          <a:xfrm>
            <a:off x="4351338" y="5861505"/>
            <a:ext cx="1479550" cy="114300"/>
          </a:xfrm>
          <a:custGeom>
            <a:rect b="b" l="l" r="r" t="t"/>
            <a:pathLst>
              <a:path extrusionOk="0" h="114300" w="1479550">
                <a:moveTo>
                  <a:pt x="50800" y="0"/>
                </a:moveTo>
                <a:lnTo>
                  <a:pt x="863600" y="0"/>
                </a:lnTo>
                <a:lnTo>
                  <a:pt x="1479550" y="44450"/>
                </a:lnTo>
                <a:lnTo>
                  <a:pt x="1479550" y="107950"/>
                </a:lnTo>
                <a:lnTo>
                  <a:pt x="349250" y="114300"/>
                </a:lnTo>
                <a:lnTo>
                  <a:pt x="0" y="114300"/>
                </a:lnTo>
                <a:lnTo>
                  <a:pt x="50800" y="0"/>
                </a:lnTo>
                <a:close/>
              </a:path>
            </a:pathLst>
          </a:cu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"/>
          <p:cNvSpPr/>
          <p:nvPr/>
        </p:nvSpPr>
        <p:spPr>
          <a:xfrm>
            <a:off x="4376738" y="6223455"/>
            <a:ext cx="1358900" cy="222250"/>
          </a:xfrm>
          <a:custGeom>
            <a:rect b="b" l="l" r="r" t="t"/>
            <a:pathLst>
              <a:path extrusionOk="0" h="222250" w="1358900">
                <a:moveTo>
                  <a:pt x="1358900" y="6350"/>
                </a:moveTo>
                <a:lnTo>
                  <a:pt x="1352550" y="107950"/>
                </a:lnTo>
                <a:lnTo>
                  <a:pt x="831850" y="171450"/>
                </a:lnTo>
                <a:lnTo>
                  <a:pt x="755650" y="222250"/>
                </a:lnTo>
                <a:lnTo>
                  <a:pt x="6350" y="222250"/>
                </a:lnTo>
                <a:lnTo>
                  <a:pt x="0" y="0"/>
                </a:lnTo>
                <a:lnTo>
                  <a:pt x="400050" y="0"/>
                </a:lnTo>
                <a:lnTo>
                  <a:pt x="977900" y="25400"/>
                </a:lnTo>
                <a:lnTo>
                  <a:pt x="1358900" y="6350"/>
                </a:lnTo>
                <a:close/>
              </a:path>
            </a:pathLst>
          </a:custGeom>
          <a:solidFill>
            <a:srgbClr val="A1CCF7"/>
          </a:solidFill>
          <a:ln cap="flat" cmpd="sng" w="12700">
            <a:solidFill>
              <a:srgbClr val="A1CCF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"/>
          <p:cNvSpPr/>
          <p:nvPr/>
        </p:nvSpPr>
        <p:spPr>
          <a:xfrm>
            <a:off x="4429125" y="5469393"/>
            <a:ext cx="1192213" cy="10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HỒ CHÍ MINH</a:t>
            </a: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NAI</a:t>
            </a:r>
            <a:b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DƯƠNG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VŨNG TÀU</a:t>
            </a: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LONG AN.</a:t>
            </a:r>
            <a:b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282" name="Google Shape;282;p2"/>
          <p:cNvSpPr/>
          <p:nvPr/>
        </p:nvSpPr>
        <p:spPr>
          <a:xfrm>
            <a:off x="4429125" y="1206955"/>
            <a:ext cx="1112838" cy="892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HẢI PHÒNG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THÁI BÌNH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NAM ĐỊNH</a:t>
            </a:r>
            <a:endParaRPr/>
          </a:p>
        </p:txBody>
      </p:sp>
      <p:sp>
        <p:nvSpPr>
          <p:cNvPr id="283" name="Google Shape;283;p2"/>
          <p:cNvSpPr/>
          <p:nvPr/>
        </p:nvSpPr>
        <p:spPr>
          <a:xfrm>
            <a:off x="4429125" y="2194380"/>
            <a:ext cx="1112838" cy="1292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THANH HÓA,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NGHỆ AN,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HÀ TĨNH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BÌNH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TRỊ,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TT HUẾ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"/>
          <p:cNvSpPr/>
          <p:nvPr/>
        </p:nvSpPr>
        <p:spPr>
          <a:xfrm>
            <a:off x="4437063" y="3637418"/>
            <a:ext cx="1192212" cy="1692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ĐÀ NẴNG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NAM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NGÃI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ĐỊNH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PHÚ YÊN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KHÁNH HÒA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NINH THUẬN, BÌNH THUẬN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"/>
          <p:cNvSpPr/>
          <p:nvPr/>
        </p:nvSpPr>
        <p:spPr>
          <a:xfrm>
            <a:off x="2905125" y="1745118"/>
            <a:ext cx="13596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238,3 TRT/NĂM 2023 </a:t>
            </a:r>
            <a:endParaRPr/>
          </a:p>
        </p:txBody>
      </p:sp>
      <p:sp>
        <p:nvSpPr>
          <p:cNvPr id="286" name="Google Shape;286;p2"/>
          <p:cNvSpPr/>
          <p:nvPr/>
        </p:nvSpPr>
        <p:spPr>
          <a:xfrm>
            <a:off x="3163888" y="6148843"/>
            <a:ext cx="1479550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306,0 TRT/NĂM 2023</a:t>
            </a:r>
            <a:endParaRPr/>
          </a:p>
        </p:txBody>
      </p:sp>
      <p:sp>
        <p:nvSpPr>
          <p:cNvPr id="287" name="Google Shape;287;p2"/>
          <p:cNvSpPr/>
          <p:nvPr/>
        </p:nvSpPr>
        <p:spPr>
          <a:xfrm>
            <a:off x="3128963" y="2542043"/>
            <a:ext cx="825500" cy="292100"/>
          </a:xfrm>
          <a:prstGeom prst="rect">
            <a:avLst/>
          </a:prstGeom>
          <a:solidFill>
            <a:srgbClr val="99C9E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2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"/>
          <p:cNvSpPr/>
          <p:nvPr/>
        </p:nvSpPr>
        <p:spPr>
          <a:xfrm>
            <a:off x="3195638" y="4045405"/>
            <a:ext cx="836612" cy="292100"/>
          </a:xfrm>
          <a:prstGeom prst="rect">
            <a:avLst/>
          </a:prstGeom>
          <a:solidFill>
            <a:srgbClr val="AAB6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3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"/>
          <p:cNvSpPr/>
          <p:nvPr/>
        </p:nvSpPr>
        <p:spPr>
          <a:xfrm>
            <a:off x="3238500" y="5828168"/>
            <a:ext cx="803275" cy="292100"/>
          </a:xfrm>
          <a:prstGeom prst="rect">
            <a:avLst/>
          </a:prstGeom>
          <a:solidFill>
            <a:srgbClr val="AEB5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4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"/>
          <p:cNvSpPr/>
          <p:nvPr/>
        </p:nvSpPr>
        <p:spPr>
          <a:xfrm>
            <a:off x="20638" y="3623130"/>
            <a:ext cx="1073150" cy="2293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CẦN THƠ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TIỀN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BẾN TRE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THÁP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AN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HẬU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VĨNH LONG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TRÀ VINH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SÓC TRĂNG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CÀ MAU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KIÊN GIANG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2"/>
          <p:cNvSpPr/>
          <p:nvPr/>
        </p:nvSpPr>
        <p:spPr>
          <a:xfrm>
            <a:off x="2892425" y="2810330"/>
            <a:ext cx="13596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101,1 TRT/NĂM 2023 </a:t>
            </a:r>
            <a:endParaRPr/>
          </a:p>
        </p:txBody>
      </p:sp>
      <p:sp>
        <p:nvSpPr>
          <p:cNvPr id="292" name="Google Shape;292;p2"/>
          <p:cNvSpPr/>
          <p:nvPr/>
        </p:nvSpPr>
        <p:spPr>
          <a:xfrm>
            <a:off x="2995613" y="4240668"/>
            <a:ext cx="12891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91,6 TRT/NĂM 2023 </a:t>
            </a:r>
            <a:endParaRPr/>
          </a:p>
        </p:txBody>
      </p:sp>
      <p:sp>
        <p:nvSpPr>
          <p:cNvPr id="293" name="Google Shape;293;p2"/>
          <p:cNvSpPr/>
          <p:nvPr/>
        </p:nvSpPr>
        <p:spPr>
          <a:xfrm>
            <a:off x="-19050" y="3391355"/>
            <a:ext cx="12891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24,6 TRT/NĂM 2023 </a:t>
            </a:r>
            <a:endParaRPr/>
          </a:p>
        </p:txBody>
      </p:sp>
      <p:sp>
        <p:nvSpPr>
          <p:cNvPr id="294" name="Google Shape;294;p2"/>
          <p:cNvSpPr/>
          <p:nvPr/>
        </p:nvSpPr>
        <p:spPr>
          <a:xfrm>
            <a:off x="20638" y="3099255"/>
            <a:ext cx="836612" cy="292100"/>
          </a:xfrm>
          <a:prstGeom prst="rect">
            <a:avLst/>
          </a:prstGeom>
          <a:solidFill>
            <a:srgbClr val="AAB6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NHÓM 5</a:t>
            </a:r>
            <a:endParaRPr b="0" i="0" sz="13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"/>
          <p:cNvSpPr txBox="1"/>
          <p:nvPr/>
        </p:nvSpPr>
        <p:spPr>
          <a:xfrm>
            <a:off x="6249220" y="1245510"/>
            <a:ext cx="22891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TỶ TRỌNG HÀNG HÓA CÁC NHÓM NĂM 2023</a:t>
            </a:r>
            <a:endParaRPr/>
          </a:p>
        </p:txBody>
      </p:sp>
      <p:sp>
        <p:nvSpPr>
          <p:cNvPr id="297" name="Google Shape;297;p2"/>
          <p:cNvSpPr txBox="1"/>
          <p:nvPr/>
        </p:nvSpPr>
        <p:spPr>
          <a:xfrm>
            <a:off x="6201595" y="3932693"/>
            <a:ext cx="2663825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CƠ CẤU LƯỢNG HÀNG CẢ NƯỚC PHÂN THEO CHỦNG LOẠI HÀNG NĂM 2023</a:t>
            </a:r>
            <a:endParaRPr b="1" i="0" sz="12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2"/>
          <p:cNvSpPr txBox="1"/>
          <p:nvPr/>
        </p:nvSpPr>
        <p:spPr>
          <a:xfrm>
            <a:off x="9280524" y="3921435"/>
            <a:ext cx="26765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CƠ CẤU LƯỢNG HÀNG CẢ NƯỚC PHÂN THEO XNK, NỘI ĐỊA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NĂM 2023</a:t>
            </a:r>
            <a:endParaRPr/>
          </a:p>
        </p:txBody>
      </p:sp>
      <p:sp>
        <p:nvSpPr>
          <p:cNvPr id="299" name="Google Shape;299;p2"/>
          <p:cNvSpPr txBox="1"/>
          <p:nvPr/>
        </p:nvSpPr>
        <p:spPr>
          <a:xfrm>
            <a:off x="5964238" y="707954"/>
            <a:ext cx="63924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1300"/>
              <a:buFont typeface="Roboto"/>
              <a:buNone/>
            </a:pP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HIỆN TRẠNG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34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BIỂN;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298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BẾN CẢNG, SẢN LƯỢNG 2023 ĐẠT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761,5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TR.TẤN, 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TĐTT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3,5%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GĐ 2019-2023 (CONTAINER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24,76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TRIỆU TEU, TĐTT </a:t>
            </a:r>
            <a:r>
              <a:rPr b="1" i="0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6,0%</a:t>
            </a:r>
            <a: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b="1" i="0" lang="en-US" sz="13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302" name="Google Shape;302;p2"/>
          <p:cNvSpPr txBox="1"/>
          <p:nvPr>
            <p:ph type="title"/>
          </p:nvPr>
        </p:nvSpPr>
        <p:spPr>
          <a:xfrm>
            <a:off x="314583" y="162206"/>
            <a:ext cx="8491629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/>
              <a:t>HIỆN TRẠNG HỆ THỐNG CẢNG BIỂN VIỆT NAM </a:t>
            </a:r>
            <a:endParaRPr/>
          </a:p>
        </p:txBody>
      </p:sp>
      <p:graphicFrame>
        <p:nvGraphicFramePr>
          <p:cNvPr id="273" name="Google Shape;273;p2"/>
          <p:cNvGraphicFramePr/>
          <p:nvPr/>
        </p:nvGraphicFramePr>
        <p:xfrm>
          <a:off x="7343744" y="1252179"/>
          <a:ext cx="4286251" cy="2642520"/>
        </p:xfrm>
        <a:graphic>
          <a:graphicData uri="http://schemas.openxmlformats.org/drawingml/2006/chart">
            <c:chart r:id="rId4"/>
          </a:graphicData>
        </a:graphic>
      </p:graphicFrame>
      <p:graphicFrame>
        <p:nvGraphicFramePr>
          <p:cNvPr id="300" name="Google Shape;300;p2"/>
          <p:cNvGraphicFramePr/>
          <p:nvPr/>
        </p:nvGraphicFramePr>
        <p:xfrm>
          <a:off x="8836392" y="4439105"/>
          <a:ext cx="3386905" cy="1971572"/>
        </p:xfrm>
        <a:graphic>
          <a:graphicData uri="http://schemas.openxmlformats.org/drawingml/2006/chart">
            <c:chart r:id="rId6"/>
          </a:graphicData>
        </a:graphic>
      </p:graphicFrame>
      <p:graphicFrame>
        <p:nvGraphicFramePr>
          <p:cNvPr id="301" name="Google Shape;301;p2"/>
          <p:cNvGraphicFramePr/>
          <p:nvPr/>
        </p:nvGraphicFramePr>
        <p:xfrm>
          <a:off x="6115844" y="4337505"/>
          <a:ext cx="3618699" cy="2315196"/>
        </p:xfrm>
        <a:graphic>
          <a:graphicData uri="http://schemas.openxmlformats.org/drawingml/2006/chart">
            <c:chart r:id="rId7"/>
          </a:graphicData>
        </a:graphic>
      </p:graphicFrame>
      <p:cxnSp>
        <p:nvCxnSpPr>
          <p:cNvPr id="295" name="Google Shape;295;p2"/>
          <p:cNvCxnSpPr/>
          <p:nvPr/>
        </p:nvCxnSpPr>
        <p:spPr>
          <a:xfrm>
            <a:off x="1785938" y="1927680"/>
            <a:ext cx="1047750" cy="0"/>
          </a:xfrm>
          <a:prstGeom prst="straightConnector1">
            <a:avLst/>
          </a:prstGeom>
          <a:noFill/>
          <a:ln cap="flat" cmpd="sng" w="9525">
            <a:solidFill>
              <a:srgbClr val="70AD47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0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KHU BẾN SƠN DƯƠNG</a:t>
            </a:r>
            <a:endParaRPr/>
          </a:p>
        </p:txBody>
      </p:sp>
      <p:sp>
        <p:nvSpPr>
          <p:cNvPr id="783" name="Google Shape;783;p20"/>
          <p:cNvSpPr/>
          <p:nvPr/>
        </p:nvSpPr>
        <p:spPr>
          <a:xfrm>
            <a:off x="2679869" y="2130505"/>
            <a:ext cx="1656514" cy="52237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62068" y="121315"/>
                </a:moveTo>
                <a:lnTo>
                  <a:pt x="132407" y="235625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BẾN LỎNG/KHÍ PHÙ HỢP VỚI QH PHÁT TRIỂN ĐIỆN LỰC, NĂNG LƯỢNG</a:t>
            </a:r>
            <a:endParaRPr/>
          </a:p>
        </p:txBody>
      </p:sp>
      <p:sp>
        <p:nvSpPr>
          <p:cNvPr id="784" name="Google Shape;784;p20"/>
          <p:cNvSpPr/>
          <p:nvPr/>
        </p:nvSpPr>
        <p:spPr>
          <a:xfrm>
            <a:off x="7678349" y="911225"/>
            <a:ext cx="4408875" cy="1400175"/>
          </a:xfrm>
          <a:prstGeom prst="roundRect">
            <a:avLst>
              <a:gd fmla="val 372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20"/>
          <p:cNvSpPr/>
          <p:nvPr/>
        </p:nvSpPr>
        <p:spPr>
          <a:xfrm>
            <a:off x="7678349" y="1314023"/>
            <a:ext cx="4388369" cy="987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QUY HOẠCH 01 BẾN CẢNG LNG: PHÁT TRIỂN PHÙ HỢP VỚI QUY HOẠCH TỔNG THỂ VỀ NĂNG LƯỢNG VÀ QUY HOẠCH PHÁT TRIỂN ĐIỆN LỰC QUỐC GIA.</a:t>
            </a:r>
            <a:endParaRPr/>
          </a:p>
        </p:txBody>
      </p:sp>
      <p:sp>
        <p:nvSpPr>
          <p:cNvPr id="786" name="Google Shape;786;p20"/>
          <p:cNvSpPr/>
          <p:nvPr/>
        </p:nvSpPr>
        <p:spPr>
          <a:xfrm>
            <a:off x="7773373" y="938954"/>
            <a:ext cx="372984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KHU BẾN SƠN DƯƠNG:</a:t>
            </a:r>
            <a:endParaRPr/>
          </a:p>
        </p:txBody>
      </p:sp>
      <p:sp>
        <p:nvSpPr>
          <p:cNvPr id="787" name="Google Shape;787;p20"/>
          <p:cNvSpPr/>
          <p:nvPr/>
        </p:nvSpPr>
        <p:spPr>
          <a:xfrm>
            <a:off x="7678349" y="1016459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20"/>
          <p:cNvSpPr/>
          <p:nvPr/>
        </p:nvSpPr>
        <p:spPr>
          <a:xfrm>
            <a:off x="2656935" y="963083"/>
            <a:ext cx="2413698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1" name="Google Shape;791;p20"/>
          <p:cNvSpPr/>
          <p:nvPr/>
        </p:nvSpPr>
        <p:spPr>
          <a:xfrm>
            <a:off x="2984837" y="1037062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20"/>
          <p:cNvSpPr/>
          <p:nvPr/>
        </p:nvSpPr>
        <p:spPr>
          <a:xfrm>
            <a:off x="4530064" y="5854861"/>
            <a:ext cx="1025893" cy="3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KHO LNG</a:t>
            </a:r>
            <a:endParaRPr b="1" i="0" sz="16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4" name="Google Shape;794;p20"/>
          <p:cNvSpPr/>
          <p:nvPr/>
        </p:nvSpPr>
        <p:spPr>
          <a:xfrm>
            <a:off x="11033760" y="4968241"/>
            <a:ext cx="1011554" cy="1043940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20"/>
          <p:cNvSpPr/>
          <p:nvPr/>
        </p:nvSpPr>
        <p:spPr>
          <a:xfrm>
            <a:off x="10652275" y="4516174"/>
            <a:ext cx="963378" cy="18381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61277" y="119243"/>
                </a:moveTo>
                <a:lnTo>
                  <a:pt x="106702" y="301952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1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map of a city&#10;&#10;Description automatically generated" id="781" name="Google Shape;781;p20"/>
          <p:cNvPicPr preferRelativeResize="0"/>
          <p:nvPr/>
        </p:nvPicPr>
        <p:blipFill rotWithShape="1">
          <a:blip r:embed="rId3">
            <a:alphaModFix/>
          </a:blip>
          <a:srcRect b="23342" l="68621" r="1479" t="48281"/>
          <a:stretch/>
        </p:blipFill>
        <p:spPr>
          <a:xfrm>
            <a:off x="125283" y="883766"/>
            <a:ext cx="7418518" cy="5774209"/>
          </a:xfrm>
          <a:prstGeom prst="roundRect">
            <a:avLst>
              <a:gd fmla="val 1612" name="adj"/>
            </a:avLst>
          </a:prstGeom>
          <a:solidFill>
            <a:srgbClr val="FFFFFF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782" name="Google Shape;782;p20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4871256" y="3047077"/>
            <a:ext cx="343510" cy="334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a city&#10;&#10;Description automatically generated" id="788" name="Google Shape;788;p20"/>
          <p:cNvPicPr preferRelativeResize="0"/>
          <p:nvPr/>
        </p:nvPicPr>
        <p:blipFill rotWithShape="1">
          <a:blip r:embed="rId5">
            <a:alphaModFix/>
          </a:blip>
          <a:srcRect b="2044" l="5072" r="78366" t="87318"/>
          <a:stretch/>
        </p:blipFill>
        <p:spPr>
          <a:xfrm>
            <a:off x="175785" y="955853"/>
            <a:ext cx="2413698" cy="109651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790" name="Google Shape;790;p20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679868" y="1041318"/>
            <a:ext cx="343510" cy="334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a city&#10;&#10;Description automatically generated" id="793" name="Google Shape;793;p20"/>
          <p:cNvPicPr preferRelativeResize="0"/>
          <p:nvPr/>
        </p:nvPicPr>
        <p:blipFill rotWithShape="1">
          <a:blip r:embed="rId3">
            <a:alphaModFix/>
          </a:blip>
          <a:srcRect b="13055" l="15916" r="1479" t="6944"/>
          <a:stretch/>
        </p:blipFill>
        <p:spPr>
          <a:xfrm>
            <a:off x="7695682" y="2416634"/>
            <a:ext cx="4391542" cy="4199081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$1.3B LNG terminal project approved in central Vietnam - VnExpress  International" id="800" name="Google Shape;8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11200"/>
            <a:ext cx="12192000" cy="6216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810" name="Google Shape;81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919" y="761284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814" name="Google Shape;81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160" y="2793664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outline" id="817" name="Google Shape;81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918" y="4659479"/>
            <a:ext cx="522621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823" name="Google Shape;82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8065" y="2127525"/>
            <a:ext cx="621332" cy="621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826" name="Google Shape;82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8065" y="3940859"/>
            <a:ext cx="621332" cy="621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829" name="Google Shape;82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8065" y="6273616"/>
            <a:ext cx="621332" cy="621332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21"/>
          <p:cNvSpPr/>
          <p:nvPr/>
        </p:nvSpPr>
        <p:spPr>
          <a:xfrm>
            <a:off x="-2" y="711200"/>
            <a:ext cx="12192001" cy="6216332"/>
          </a:xfrm>
          <a:prstGeom prst="rect">
            <a:avLst/>
          </a:prstGeom>
          <a:gradFill>
            <a:gsLst>
              <a:gs pos="0">
                <a:srgbClr val="2F2F2F">
                  <a:alpha val="81960"/>
                </a:srgbClr>
              </a:gs>
              <a:gs pos="100000">
                <a:srgbClr val="019ABC">
                  <a:alpha val="41960"/>
                </a:srgbClr>
              </a:gs>
            </a:gsLst>
            <a:lin ang="21000001" scaled="0"/>
          </a:gradFill>
          <a:ln>
            <a:noFill/>
          </a:ln>
        </p:spPr>
        <p:txBody>
          <a:bodyPr anchorCtr="0" anchor="ctr" bIns="121875" lIns="243775" spcFirstLastPara="1" rIns="243775" wrap="square" tIns="12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1"/>
          <p:cNvSpPr/>
          <p:nvPr/>
        </p:nvSpPr>
        <p:spPr>
          <a:xfrm>
            <a:off x="158728" y="4654560"/>
            <a:ext cx="11907469" cy="2176888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21"/>
          <p:cNvSpPr/>
          <p:nvPr/>
        </p:nvSpPr>
        <p:spPr>
          <a:xfrm>
            <a:off x="155955" y="743294"/>
            <a:ext cx="11910243" cy="1950405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21"/>
          <p:cNvSpPr/>
          <p:nvPr/>
        </p:nvSpPr>
        <p:spPr>
          <a:xfrm>
            <a:off x="155955" y="2787997"/>
            <a:ext cx="11910243" cy="1736093"/>
          </a:xfrm>
          <a:prstGeom prst="roundRect">
            <a:avLst>
              <a:gd fmla="val 5342" name="adj"/>
            </a:avLst>
          </a:prstGeom>
          <a:solidFill>
            <a:schemeClr val="lt1">
              <a:alpha val="74901"/>
            </a:schemeClr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21"/>
          <p:cNvSpPr/>
          <p:nvPr/>
        </p:nvSpPr>
        <p:spPr>
          <a:xfrm>
            <a:off x="155549" y="886266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21"/>
          <p:cNvSpPr/>
          <p:nvPr/>
        </p:nvSpPr>
        <p:spPr>
          <a:xfrm>
            <a:off x="155550" y="2918646"/>
            <a:ext cx="100808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21"/>
          <p:cNvSpPr txBox="1"/>
          <p:nvPr/>
        </p:nvSpPr>
        <p:spPr>
          <a:xfrm>
            <a:off x="613698" y="2817097"/>
            <a:ext cx="67595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500/QĐ-TTG VỀ QH PHÁT TRIỂN ĐIỆN LỰC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5" name="Google Shape;815;p21"/>
          <p:cNvSpPr/>
          <p:nvPr/>
        </p:nvSpPr>
        <p:spPr>
          <a:xfrm>
            <a:off x="155549" y="4784461"/>
            <a:ext cx="96567" cy="238833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16549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21"/>
          <p:cNvSpPr txBox="1"/>
          <p:nvPr/>
        </p:nvSpPr>
        <p:spPr>
          <a:xfrm>
            <a:off x="644430" y="794564"/>
            <a:ext cx="79625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893/QĐ-TTG VỀ QH TỔNG THỂ NĂNG LƯỢNG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21"/>
          <p:cNvSpPr txBox="1"/>
          <p:nvPr/>
        </p:nvSpPr>
        <p:spPr>
          <a:xfrm>
            <a:off x="600887" y="4700413"/>
            <a:ext cx="103355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Roboto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QĐ 861/QĐ-TTG VỀ QH HẠ TẦNG DỮ TRỰ, CUNG ỨNG XĂNG DẦU, KHÍ ĐỐT QUỐC GIA</a:t>
            </a:r>
            <a:endParaRPr b="1" i="0" sz="18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21"/>
          <p:cNvSpPr txBox="1"/>
          <p:nvPr/>
        </p:nvSpPr>
        <p:spPr>
          <a:xfrm>
            <a:off x="243522" y="35877"/>
            <a:ext cx="72748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SỰ PHÙ HỢP VỚI CÁC QUY HOẠCH NGÀNH, QUỐC GIA – QUY HOẠCH VỀ NĂNG LƯỢNG, ĐIỆN LỰC, DẦU KHÍ</a:t>
            </a:r>
            <a:endParaRPr/>
          </a:p>
        </p:txBody>
      </p:sp>
      <p:sp>
        <p:nvSpPr>
          <p:cNvPr id="821" name="Google Shape;821;p21"/>
          <p:cNvSpPr/>
          <p:nvPr/>
        </p:nvSpPr>
        <p:spPr>
          <a:xfrm>
            <a:off x="4279773" y="2224689"/>
            <a:ext cx="465707" cy="4353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21"/>
          <p:cNvSpPr txBox="1"/>
          <p:nvPr/>
        </p:nvSpPr>
        <p:spPr>
          <a:xfrm>
            <a:off x="4798020" y="2273978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21"/>
          <p:cNvSpPr/>
          <p:nvPr/>
        </p:nvSpPr>
        <p:spPr>
          <a:xfrm>
            <a:off x="4279773" y="4045643"/>
            <a:ext cx="465707" cy="43631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21"/>
          <p:cNvSpPr txBox="1"/>
          <p:nvPr/>
        </p:nvSpPr>
        <p:spPr>
          <a:xfrm>
            <a:off x="4798020" y="4087312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21"/>
          <p:cNvSpPr/>
          <p:nvPr/>
        </p:nvSpPr>
        <p:spPr>
          <a:xfrm>
            <a:off x="4279773" y="6374792"/>
            <a:ext cx="465707" cy="41070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21"/>
          <p:cNvSpPr txBox="1"/>
          <p:nvPr/>
        </p:nvSpPr>
        <p:spPr>
          <a:xfrm>
            <a:off x="4798020" y="6420069"/>
            <a:ext cx="23757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PHÙ HỢP VỚI QUY HOẠCH</a:t>
            </a:r>
            <a:endParaRPr b="1" i="0" sz="1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05" name="Google Shape;805;p21"/>
          <p:cNvGraphicFramePr/>
          <p:nvPr/>
        </p:nvGraphicFramePr>
        <p:xfrm>
          <a:off x="244854" y="318824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4588400"/>
                <a:gridCol w="7106225"/>
              </a:tblGrid>
              <a:tr h="1939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Ghi chú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57112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Các vị trí tiềm năng, dự phòng cho các dự án chậm tiến độ hoặc không thể triển khai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Thái Bình, Nam Định, Nghi Sơn, Quỳnh Lập,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Vũng Áng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Chân Mây, Mũi Kê Gà, Hiệp Phước 2, Tân Phước, Bến Tre, Cà Mau,…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6" name="Google Shape;806;p21"/>
          <p:cNvGraphicFramePr/>
          <p:nvPr/>
        </p:nvGraphicFramePr>
        <p:xfrm>
          <a:off x="255041" y="12040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4470550"/>
                <a:gridCol w="2478850"/>
                <a:gridCol w="4735050"/>
              </a:tblGrid>
              <a:tr h="203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6001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tiềm năng cho các vị trí nhà máy điện tiềm năng, dự phòng cho các dự án nhà máy điện chậm tiến độ hoặc không thể triển khai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Phù hợp với Quy hoạch điện VIII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Thái Bình, Nam Định,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Vũng Áng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Chân Mây, Mũi Kê Gà, Hiệp Phước 2, Tân Phước, Bến Tre, Cà Mau,…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807" name="Google Shape;807;p21"/>
          <p:cNvGraphicFramePr/>
          <p:nvPr/>
        </p:nvGraphicFramePr>
        <p:xfrm>
          <a:off x="217918" y="509330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{3EA83137-5E4A-4E51-9842-80DB2D7088C3}</a:tableStyleId>
              </a:tblPr>
              <a:tblGrid>
                <a:gridCol w="3732125"/>
                <a:gridCol w="3116700"/>
                <a:gridCol w="1907300"/>
                <a:gridCol w="2965425"/>
              </a:tblGrid>
              <a:tr h="299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Tên dự 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Giai đoạn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Công suất  (triệu tấn/năm) 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6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Địa điểm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56AD"/>
                    </a:solidFill>
                  </a:tcPr>
                </a:tc>
              </a:tr>
              <a:tr h="152575">
                <a:tc rowSpan="2"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Kho LNG tại Thanh Hóa,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Hà Tĩnh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Thừa Thiên Huế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GĐ1: 2026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0,5 - 1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 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94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GĐ2: 2026 - 2030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1-3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Thanh Hóa, </a:t>
                      </a:r>
                      <a:r>
                        <a:rPr b="1" i="0" lang="en-US" sz="16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Hà Tĩnh</a:t>
                      </a:r>
                      <a:r>
                        <a:rPr b="0" i="0" lang="en-US" sz="1600" u="none" cap="none" strike="noStrik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Thừa Thiên Huế</a:t>
                      </a:r>
                      <a:endParaRPr/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09" name="Google Shape;809;p21"/>
          <p:cNvCxnSpPr/>
          <p:nvPr/>
        </p:nvCxnSpPr>
        <p:spPr>
          <a:xfrm rot="10800000">
            <a:off x="609458" y="82007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3" name="Google Shape;813;p21"/>
          <p:cNvCxnSpPr/>
          <p:nvPr/>
        </p:nvCxnSpPr>
        <p:spPr>
          <a:xfrm rot="10800000">
            <a:off x="613699" y="2852453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6" name="Google Shape;816;p21"/>
          <p:cNvCxnSpPr/>
          <p:nvPr/>
        </p:nvCxnSpPr>
        <p:spPr>
          <a:xfrm rot="10800000">
            <a:off x="609458" y="4718268"/>
            <a:ext cx="0" cy="305026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443" y="1531846"/>
            <a:ext cx="2763114" cy="176198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22"/>
          <p:cNvSpPr txBox="1"/>
          <p:nvPr/>
        </p:nvSpPr>
        <p:spPr>
          <a:xfrm>
            <a:off x="3478675" y="3429000"/>
            <a:ext cx="523465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2000"/>
              <a:buFont typeface="Roboto"/>
              <a:buNone/>
            </a:pPr>
            <a:r>
              <a:rPr b="0" i="0" lang="en-US" sz="20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CÔNG TY CỔ PHẦN TƯ VẤN XÂY DỰNG CÔNG TRÌNH HÀNG HẢI</a:t>
            </a:r>
            <a:endParaRPr/>
          </a:p>
        </p:txBody>
      </p:sp>
      <p:grpSp>
        <p:nvGrpSpPr>
          <p:cNvPr id="836" name="Google Shape;836;p22"/>
          <p:cNvGrpSpPr/>
          <p:nvPr/>
        </p:nvGrpSpPr>
        <p:grpSpPr>
          <a:xfrm>
            <a:off x="0" y="3314700"/>
            <a:ext cx="12192000" cy="5523098"/>
            <a:chOff x="0" y="1393747"/>
            <a:chExt cx="12192000" cy="5523098"/>
          </a:xfrm>
        </p:grpSpPr>
        <p:sp>
          <p:nvSpPr>
            <p:cNvPr id="837" name="Google Shape;837;p22"/>
            <p:cNvSpPr/>
            <p:nvPr/>
          </p:nvSpPr>
          <p:spPr>
            <a:xfrm>
              <a:off x="0" y="1393747"/>
              <a:ext cx="12192000" cy="4436455"/>
            </a:xfrm>
            <a:custGeom>
              <a:rect b="b" l="l" r="r" t="t"/>
              <a:pathLst>
                <a:path extrusionOk="0" h="4436455" w="12192000">
                  <a:moveTo>
                    <a:pt x="12192000" y="0"/>
                  </a:moveTo>
                  <a:lnTo>
                    <a:pt x="12192000" y="4422814"/>
                  </a:lnTo>
                  <a:lnTo>
                    <a:pt x="0" y="4436455"/>
                  </a:lnTo>
                  <a:lnTo>
                    <a:pt x="0" y="1199966"/>
                  </a:lnTo>
                  <a:lnTo>
                    <a:pt x="145917" y="1471739"/>
                  </a:lnTo>
                  <a:cubicBezTo>
                    <a:pt x="2893908" y="6239585"/>
                    <a:pt x="9289516" y="130414"/>
                    <a:pt x="12189758" y="9"/>
                  </a:cubicBezTo>
                  <a:close/>
                </a:path>
              </a:pathLst>
            </a:custGeom>
            <a:solidFill>
              <a:srgbClr val="00AD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0" y="1819810"/>
              <a:ext cx="12192000" cy="4269699"/>
            </a:xfrm>
            <a:custGeom>
              <a:rect b="b" l="l" r="r" t="t"/>
              <a:pathLst>
                <a:path extrusionOk="0" h="4269699" w="12192000">
                  <a:moveTo>
                    <a:pt x="11962822" y="789"/>
                  </a:moveTo>
                  <a:cubicBezTo>
                    <a:pt x="12020778" y="2243"/>
                    <a:pt x="12078190" y="5718"/>
                    <a:pt x="12135044" y="11314"/>
                  </a:cubicBezTo>
                  <a:cubicBezTo>
                    <a:pt x="4288092" y="5524679"/>
                    <a:pt x="8891092" y="-76267"/>
                    <a:pt x="11962822" y="789"/>
                  </a:cubicBezTo>
                  <a:lnTo>
                    <a:pt x="12192000" y="19157"/>
                  </a:lnTo>
                  <a:lnTo>
                    <a:pt x="12192000" y="4138874"/>
                  </a:lnTo>
                  <a:lnTo>
                    <a:pt x="12084142" y="4255787"/>
                  </a:lnTo>
                  <a:lnTo>
                    <a:pt x="0" y="4269699"/>
                  </a:lnTo>
                  <a:lnTo>
                    <a:pt x="0" y="1795573"/>
                  </a:lnTo>
                  <a:lnTo>
                    <a:pt x="169040" y="1949808"/>
                  </a:lnTo>
                  <a:close/>
                </a:path>
              </a:pathLst>
            </a:custGeom>
            <a:solidFill>
              <a:srgbClr val="D521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0" y="2576084"/>
              <a:ext cx="12192000" cy="4340761"/>
            </a:xfrm>
            <a:custGeom>
              <a:rect b="b" l="l" r="r" t="t"/>
              <a:pathLst>
                <a:path extrusionOk="0" h="4340761" w="12192000">
                  <a:moveTo>
                    <a:pt x="11680163" y="381"/>
                  </a:moveTo>
                  <a:cubicBezTo>
                    <a:pt x="11805300" y="-1477"/>
                    <a:pt x="11926713" y="3436"/>
                    <a:pt x="12044093" y="15856"/>
                  </a:cubicBezTo>
                  <a:cubicBezTo>
                    <a:pt x="3096092" y="4324157"/>
                    <a:pt x="8551742" y="46811"/>
                    <a:pt x="11680163" y="381"/>
                  </a:cubicBezTo>
                  <a:lnTo>
                    <a:pt x="12192000" y="36675"/>
                  </a:lnTo>
                  <a:lnTo>
                    <a:pt x="12192000" y="4327120"/>
                  </a:lnTo>
                  <a:lnTo>
                    <a:pt x="0" y="4340761"/>
                  </a:lnTo>
                  <a:lnTo>
                    <a:pt x="0" y="1140364"/>
                  </a:lnTo>
                  <a:lnTo>
                    <a:pt x="147862" y="1302113"/>
                  </a:lnTo>
                  <a:close/>
                </a:path>
              </a:pathLst>
            </a:custGeom>
            <a:solidFill>
              <a:srgbClr val="00519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boto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"/>
          <p:cNvSpPr txBox="1"/>
          <p:nvPr>
            <p:ph type="title"/>
          </p:nvPr>
        </p:nvSpPr>
        <p:spPr>
          <a:xfrm>
            <a:off x="314584" y="162206"/>
            <a:ext cx="9680316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/>
              <a:t>CÁC TUYẾN VẬN TẢI CHÍNH TỪ CẢNG BIỂN VIỆT NAM</a:t>
            </a:r>
            <a:endParaRPr/>
          </a:p>
        </p:txBody>
      </p:sp>
      <p:sp>
        <p:nvSpPr>
          <p:cNvPr id="309" name="Google Shape;309;p3"/>
          <p:cNvSpPr txBox="1"/>
          <p:nvPr/>
        </p:nvSpPr>
        <p:spPr>
          <a:xfrm>
            <a:off x="177666" y="801824"/>
            <a:ext cx="3324225" cy="307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TUYẾN VẬN TẢI NỘI VÙNG CHÂU Á</a:t>
            </a:r>
            <a:endParaRPr/>
          </a:p>
        </p:txBody>
      </p:sp>
      <p:sp>
        <p:nvSpPr>
          <p:cNvPr id="310" name="Google Shape;310;p3"/>
          <p:cNvSpPr/>
          <p:nvPr/>
        </p:nvSpPr>
        <p:spPr>
          <a:xfrm>
            <a:off x="1165091" y="1967049"/>
            <a:ext cx="260350" cy="276225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"/>
          <p:cNvSpPr/>
          <p:nvPr/>
        </p:nvSpPr>
        <p:spPr>
          <a:xfrm>
            <a:off x="1165091" y="3229112"/>
            <a:ext cx="260350" cy="27305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"/>
          <p:cNvSpPr txBox="1"/>
          <p:nvPr/>
        </p:nvSpPr>
        <p:spPr>
          <a:xfrm>
            <a:off x="659489" y="1565412"/>
            <a:ext cx="829174" cy="24622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HẢI PHÒNG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"/>
          <p:cNvSpPr txBox="1"/>
          <p:nvPr/>
        </p:nvSpPr>
        <p:spPr>
          <a:xfrm>
            <a:off x="177666" y="3345898"/>
            <a:ext cx="896410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HỒ CHÍ MINH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VŨNG TÀU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"/>
          <p:cNvSpPr txBox="1"/>
          <p:nvPr/>
        </p:nvSpPr>
        <p:spPr>
          <a:xfrm>
            <a:off x="6213495" y="898050"/>
            <a:ext cx="2628900" cy="2154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TUYẾN VẬN TẢI BIỂN XA</a:t>
            </a:r>
            <a:endParaRPr/>
          </a:p>
        </p:txBody>
      </p:sp>
      <p:sp>
        <p:nvSpPr>
          <p:cNvPr id="316" name="Google Shape;316;p3"/>
          <p:cNvSpPr txBox="1"/>
          <p:nvPr/>
        </p:nvSpPr>
        <p:spPr>
          <a:xfrm>
            <a:off x="9147475" y="3922503"/>
            <a:ext cx="3044525" cy="10156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AutoNum type="arabicPeriod"/>
            </a:pP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TUYẾN Á - MỸ: QUA KÊNH PANAMA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AutoNum type="arabicPeriod"/>
            </a:pP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TUYẾN Á - ÂU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QUA KÊNH SUEZ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200"/>
              <a:buFont typeface="Roboto"/>
              <a:buAutoNum type="arabicPeriod"/>
            </a:pPr>
            <a:r>
              <a:rPr b="1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TUYẾN CHÂU Á</a:t>
            </a:r>
            <a:r>
              <a:rPr b="0" i="0" lang="en-US" sz="1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: QUA KÊNH MALACCA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TUYẾN ANH-ÂU: QUA EO BIỂN DOVER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AutoNum type="arabicPeriod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TUYẾN ÂU-MỸ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"/>
          <p:cNvSpPr/>
          <p:nvPr/>
        </p:nvSpPr>
        <p:spPr>
          <a:xfrm>
            <a:off x="443003" y="5629523"/>
            <a:ext cx="3659654" cy="81136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69 TUYẾN NỘI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01 TUYẾN MỸ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CỠ TÀU LỚN NHẤT: 14.000 TEU</a:t>
            </a:r>
            <a:endParaRPr/>
          </a:p>
        </p:txBody>
      </p:sp>
      <p:sp>
        <p:nvSpPr>
          <p:cNvPr id="318" name="Google Shape;318;p3"/>
          <p:cNvSpPr/>
          <p:nvPr/>
        </p:nvSpPr>
        <p:spPr>
          <a:xfrm>
            <a:off x="8041299" y="5684143"/>
            <a:ext cx="3659654" cy="105758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11 TUYẾN NỘI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19 TUYẾN MỸ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04 TUYẾN Á - ÂU</a:t>
            </a:r>
            <a:endParaRPr b="1" i="0" sz="1600" u="none" cap="none" strike="noStrike">
              <a:solidFill>
                <a:srgbClr val="1B489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CỠ TÀU LỚN NHẤT: 24.000 TEU</a:t>
            </a:r>
            <a:endParaRPr/>
          </a:p>
        </p:txBody>
      </p:sp>
      <p:sp>
        <p:nvSpPr>
          <p:cNvPr id="319" name="Google Shape;319;p3"/>
          <p:cNvSpPr/>
          <p:nvPr/>
        </p:nvSpPr>
        <p:spPr>
          <a:xfrm>
            <a:off x="4008096" y="5701352"/>
            <a:ext cx="3659654" cy="105758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106 TUYẾN NỘI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01 TUYẾN MỸ Á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02 TUYẾN Á - ÂU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Noto Sans Symbols"/>
              <a:buChar char="✔"/>
            </a:pPr>
            <a:r>
              <a:rPr b="1" i="0" lang="en-US" sz="16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CỠ TÀU LỚN NHẤT: 4.000TEU</a:t>
            </a: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439334" y="5252869"/>
            <a:ext cx="2574925" cy="3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CẢNG BIỂN HẢI PHÒNG</a:t>
            </a:r>
            <a:endParaRPr/>
          </a:p>
        </p:txBody>
      </p:sp>
      <p:sp>
        <p:nvSpPr>
          <p:cNvPr id="321" name="Google Shape;321;p3"/>
          <p:cNvSpPr/>
          <p:nvPr/>
        </p:nvSpPr>
        <p:spPr>
          <a:xfrm>
            <a:off x="4008673" y="5280273"/>
            <a:ext cx="2573338" cy="3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CẢNG BIỂN HỒ CHÍ MINH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"/>
          <p:cNvSpPr/>
          <p:nvPr/>
        </p:nvSpPr>
        <p:spPr>
          <a:xfrm>
            <a:off x="8110231" y="5252869"/>
            <a:ext cx="3122612" cy="3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CẢNG BIỂN BÀ RỊA VŨNG TÀU</a:t>
            </a:r>
            <a:endParaRPr b="1" i="0" sz="1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66" y="1133612"/>
            <a:ext cx="3425825" cy="37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3964" y="1136788"/>
            <a:ext cx="7827962" cy="391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à Rịa - Vũng Tàu kêu gọi đầu tư vào cảng biển để tận dụng cơ hội từ EVFTA" id="327" name="Google Shape;32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" y="734302"/>
            <a:ext cx="12192000" cy="620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"/>
          <p:cNvPicPr preferRelativeResize="0"/>
          <p:nvPr/>
        </p:nvPicPr>
        <p:blipFill rotWithShape="1">
          <a:blip r:embed="rId4">
            <a:alphaModFix/>
          </a:blip>
          <a:srcRect b="1581" l="0" r="33505" t="2224"/>
          <a:stretch/>
        </p:blipFill>
        <p:spPr>
          <a:xfrm>
            <a:off x="21201" y="754810"/>
            <a:ext cx="4459599" cy="620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2852" y="1902870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7469" y="1985318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1932" y="218933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8054" y="2438118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62551" y="280153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7934" y="2975480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4302" y="3524747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6454" y="3347549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8546" y="368446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6416" y="3846731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71743" y="4073598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75652" y="4441182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6703" y="4771372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6244" y="5105243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9734" y="5351749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1785" y="5610426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1583" y="5909590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9699" y="5911676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7659" y="6055258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2317" y="6073076"/>
            <a:ext cx="109836" cy="12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9151" y="6468543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5537" y="6271188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4005" y="6163807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9595" y="6269526"/>
            <a:ext cx="113614" cy="127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5087" y="6180259"/>
            <a:ext cx="113614" cy="12753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"/>
          <p:cNvSpPr/>
          <p:nvPr/>
        </p:nvSpPr>
        <p:spPr>
          <a:xfrm>
            <a:off x="-28972" y="724777"/>
            <a:ext cx="12233672" cy="6205761"/>
          </a:xfrm>
          <a:prstGeom prst="rect">
            <a:avLst/>
          </a:prstGeom>
          <a:solidFill>
            <a:srgbClr val="C6D8D8">
              <a:alpha val="6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"/>
          <p:cNvSpPr/>
          <p:nvPr/>
        </p:nvSpPr>
        <p:spPr>
          <a:xfrm>
            <a:off x="3373202" y="6290679"/>
            <a:ext cx="1243549" cy="50359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400"/>
              <a:buFont typeface="Calibri"/>
              <a:buNone/>
            </a:pPr>
            <a:r>
              <a:rPr b="1" i="0" lang="en-US" sz="1400" u="none" cap="none" strike="noStrike">
                <a:solidFill>
                  <a:srgbClr val="2056AD"/>
                </a:solidFill>
                <a:latin typeface="Calibri"/>
                <a:ea typeface="Calibri"/>
                <a:cs typeface="Calibri"/>
                <a:sym typeface="Calibri"/>
              </a:rPr>
              <a:t>QUẦN ĐẢO TRƯỜNG SA</a:t>
            </a:r>
            <a:endParaRPr/>
          </a:p>
        </p:txBody>
      </p:sp>
      <p:sp>
        <p:nvSpPr>
          <p:cNvPr id="348" name="Google Shape;348;p4"/>
          <p:cNvSpPr/>
          <p:nvPr/>
        </p:nvSpPr>
        <p:spPr>
          <a:xfrm>
            <a:off x="-117758" y="3455460"/>
            <a:ext cx="2308300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THỪA THIÊN HUẾ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4"/>
          <p:cNvSpPr/>
          <p:nvPr/>
        </p:nvSpPr>
        <p:spPr>
          <a:xfrm>
            <a:off x="4455041" y="714858"/>
            <a:ext cx="75505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QUY HOẠCH: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36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BIỂN (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BIỂN ĐẶC BIỆT;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LOẠI I,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LOẠI II, </a:t>
            </a:r>
            <a:r>
              <a:rPr b="1" i="0" lang="en-US" sz="14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b="1" i="0" lang="en-US" sz="14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 CẢNG LOẠI III ) </a:t>
            </a:r>
            <a:endParaRPr/>
          </a:p>
        </p:txBody>
      </p:sp>
      <p:sp>
        <p:nvSpPr>
          <p:cNvPr id="351" name="Google Shape;351;p4"/>
          <p:cNvSpPr/>
          <p:nvPr/>
        </p:nvSpPr>
        <p:spPr>
          <a:xfrm>
            <a:off x="4936998" y="1569540"/>
            <a:ext cx="6531083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1: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CẢNG BIỂN (01 CẢNG BIỂN ĐẶC BIỆT, 01 CẢNG LOẠI I; 03 CẢNG LOẠI III) </a:t>
            </a:r>
            <a:endParaRPr b="0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"/>
          <p:cNvSpPr/>
          <p:nvPr/>
        </p:nvSpPr>
        <p:spPr>
          <a:xfrm>
            <a:off x="4936998" y="2798968"/>
            <a:ext cx="4624536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2: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06 CẢNG BIỂN (04 CẢNG LOẠI I; 02 CẢNG LOẠI II) </a:t>
            </a:r>
            <a:endParaRPr/>
          </a:p>
        </p:txBody>
      </p:sp>
      <p:sp>
        <p:nvSpPr>
          <p:cNvPr id="353" name="Google Shape;353;p4"/>
          <p:cNvSpPr/>
          <p:nvPr/>
        </p:nvSpPr>
        <p:spPr>
          <a:xfrm>
            <a:off x="4936998" y="4365230"/>
            <a:ext cx="4679038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3: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08 CẢNG BIỂN (06 CẢNG LOẠI I; 02 CẢNG LOẠI III) </a:t>
            </a:r>
            <a:endParaRPr/>
          </a:p>
        </p:txBody>
      </p:sp>
      <p:sp>
        <p:nvSpPr>
          <p:cNvPr id="354" name="Google Shape;354;p4"/>
          <p:cNvSpPr/>
          <p:nvPr/>
        </p:nvSpPr>
        <p:spPr>
          <a:xfrm>
            <a:off x="4936998" y="5929074"/>
            <a:ext cx="6204071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4: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05 CẢNG BIỂN (01 CẢNG ĐẶC BIỆT, 03 CẢNG LOẠI I; 01 CẢNG LOẠI  III) </a:t>
            </a:r>
            <a:endParaRPr/>
          </a:p>
        </p:txBody>
      </p:sp>
      <p:sp>
        <p:nvSpPr>
          <p:cNvPr id="355" name="Google Shape;355;p4"/>
          <p:cNvSpPr/>
          <p:nvPr/>
        </p:nvSpPr>
        <p:spPr>
          <a:xfrm>
            <a:off x="4936998" y="6356787"/>
            <a:ext cx="5944191" cy="338554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600"/>
              <a:buFont typeface="Calibri"/>
              <a:buNone/>
            </a:pPr>
            <a:r>
              <a:rPr b="1" i="0" lang="en-US" sz="1600" u="none" cap="none" strike="noStrike">
                <a:solidFill>
                  <a:srgbClr val="1B4891"/>
                </a:solidFill>
                <a:latin typeface="Calibri"/>
                <a:ea typeface="Calibri"/>
                <a:cs typeface="Calibri"/>
                <a:sym typeface="Calibri"/>
              </a:rPr>
              <a:t>NHÓM 5: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 CẢNG BIỂN (02 CẢNG LOẠI I; 02 CẢNG LOẠI II; 08 CẢNG LOẠI III) </a:t>
            </a:r>
            <a:endParaRPr/>
          </a:p>
        </p:txBody>
      </p:sp>
      <p:sp>
        <p:nvSpPr>
          <p:cNvPr id="356" name="Google Shape;356;p4"/>
          <p:cNvSpPr/>
          <p:nvPr/>
        </p:nvSpPr>
        <p:spPr>
          <a:xfrm>
            <a:off x="286962" y="1725564"/>
            <a:ext cx="1458577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NAM ĐỊNH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4"/>
          <p:cNvSpPr/>
          <p:nvPr/>
        </p:nvSpPr>
        <p:spPr>
          <a:xfrm>
            <a:off x="156290" y="1905535"/>
            <a:ext cx="1458577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NINH BÌNH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4"/>
          <p:cNvSpPr/>
          <p:nvPr/>
        </p:nvSpPr>
        <p:spPr>
          <a:xfrm>
            <a:off x="76195" y="2895028"/>
            <a:ext cx="1579201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QUẢNG BÌNH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"/>
          <p:cNvSpPr/>
          <p:nvPr/>
        </p:nvSpPr>
        <p:spPr>
          <a:xfrm>
            <a:off x="389127" y="3265997"/>
            <a:ext cx="1579201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QUẢNG TRỊ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4"/>
          <p:cNvSpPr/>
          <p:nvPr/>
        </p:nvSpPr>
        <p:spPr>
          <a:xfrm>
            <a:off x="948943" y="3874625"/>
            <a:ext cx="1572960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QUẢNG NAM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4"/>
          <p:cNvSpPr/>
          <p:nvPr/>
        </p:nvSpPr>
        <p:spPr>
          <a:xfrm>
            <a:off x="1503210" y="4734006"/>
            <a:ext cx="1405541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PHÚ YÊN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"/>
          <p:cNvSpPr/>
          <p:nvPr/>
        </p:nvSpPr>
        <p:spPr>
          <a:xfrm>
            <a:off x="1224636" y="5208230"/>
            <a:ext cx="1837806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NINH THUẬN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4"/>
          <p:cNvSpPr/>
          <p:nvPr/>
        </p:nvSpPr>
        <p:spPr>
          <a:xfrm>
            <a:off x="1113013" y="5401735"/>
            <a:ext cx="1837806" cy="257369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CẢNG BIỂN BÌNH THUẬN</a:t>
            </a:r>
            <a:endParaRPr b="1" i="0" sz="12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"/>
          <p:cNvSpPr/>
          <p:nvPr/>
        </p:nvSpPr>
        <p:spPr>
          <a:xfrm>
            <a:off x="4454773" y="939448"/>
            <a:ext cx="7693309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Roboto"/>
              <a:buNone/>
            </a:pP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b="0" i="1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 CẢNG BIỂN ĐẶC BIỆT </a:t>
            </a: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HẢI PHÒNG, VŨNG TÀU; </a:t>
            </a:r>
            <a:r>
              <a:rPr b="0" i="1" lang="en-US" sz="13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5 TIỀM NĂNG ĐẶC BIỆT</a:t>
            </a:r>
            <a:r>
              <a:rPr b="0" i="1" lang="en-US" sz="13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THANH HÓA, ĐÀ NẴNG, KHÁNH HÒA, </a:t>
            </a:r>
            <a: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HỒ CHÍ MINH, SÓC TRĂNG)</a:t>
            </a:r>
            <a:br>
              <a:rPr b="0" i="1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endParaRPr b="0" i="1" sz="13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HỆ THỐNG CẢNG BIỂN VIỆT NAM THỜI KỲ 2021 - 2030</a:t>
            </a:r>
            <a:endParaRPr/>
          </a:p>
        </p:txBody>
      </p:sp>
      <p:grpSp>
        <p:nvGrpSpPr>
          <p:cNvPr id="330" name="Google Shape;330;p4"/>
          <p:cNvGrpSpPr/>
          <p:nvPr/>
        </p:nvGrpSpPr>
        <p:grpSpPr>
          <a:xfrm>
            <a:off x="-513624" y="1386553"/>
            <a:ext cx="4915525" cy="5313750"/>
            <a:chOff x="-332137" y="1257187"/>
            <a:chExt cx="4667009" cy="5062035"/>
          </a:xfrm>
        </p:grpSpPr>
        <p:pic>
          <p:nvPicPr>
            <p:cNvPr id="331" name="Google Shape;331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57978" y="1491284"/>
              <a:ext cx="101126" cy="113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03704" y="1590835"/>
              <a:ext cx="109836" cy="123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4"/>
            <p:cNvSpPr/>
            <p:nvPr/>
          </p:nvSpPr>
          <p:spPr>
            <a:xfrm>
              <a:off x="556777" y="1257187"/>
              <a:ext cx="1556763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Quảng Ninh</a:t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377468" y="1403192"/>
              <a:ext cx="1666025" cy="2744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Cảng biển Hải Phòng</a:t>
              </a:r>
              <a:endParaRPr b="1" i="0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-332137" y="1946840"/>
              <a:ext cx="1923825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Thanh Hóa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-121621" y="2192413"/>
              <a:ext cx="157920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Nghệ An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93410" y="2537411"/>
              <a:ext cx="157920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Hà Tĩnh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3437275" y="2666599"/>
              <a:ext cx="897597" cy="479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056AD"/>
                </a:buClr>
                <a:buSzPts val="1400"/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2056AD"/>
                  </a:solidFill>
                  <a:latin typeface="Roboto"/>
                  <a:ea typeface="Roboto"/>
                  <a:cs typeface="Roboto"/>
                  <a:sym typeface="Roboto"/>
                </a:rPr>
                <a:t>Quần đảo Hoàng Sa</a:t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1072237" y="3466225"/>
              <a:ext cx="1342192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Đà Nẵng</a:t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1399436" y="4154629"/>
              <a:ext cx="140554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Bình Định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1388489" y="4686832"/>
              <a:ext cx="1837806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Khánh Hòa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2266360" y="5611099"/>
              <a:ext cx="1667426" cy="2744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Roboto"/>
                <a:buNone/>
              </a:pPr>
              <a:r>
                <a:rPr b="1" i="0" lang="en-US" sz="1400" u="none" cap="none" strike="noStrike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Cảng biển Vũng Tàu</a:t>
              </a:r>
              <a:endParaRPr b="1" i="0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221312" y="5573088"/>
              <a:ext cx="1579202" cy="4210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Đồng Nai, Bình Dương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1072237" y="5353980"/>
              <a:ext cx="1127215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HCM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224003" y="6074045"/>
              <a:ext cx="1579201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ĐBSCL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1139217" y="3853834"/>
              <a:ext cx="1572960" cy="2451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36000" spcFirstLastPara="1" rIns="36000" wrap="square" tIns="36000">
              <a:sp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B4891"/>
                </a:buClr>
                <a:buSzPts val="1200"/>
                <a:buFont typeface="Roboto"/>
                <a:buNone/>
              </a:pPr>
              <a:r>
                <a:rPr b="1" i="0" lang="en-US" sz="1200" u="none" cap="none" strike="noStrike">
                  <a:solidFill>
                    <a:srgbClr val="1B4891"/>
                  </a:solidFill>
                  <a:latin typeface="Roboto"/>
                  <a:ea typeface="Roboto"/>
                  <a:cs typeface="Roboto"/>
                  <a:sym typeface="Roboto"/>
                </a:rPr>
                <a:t>Cảng biển Quảng Ngãi</a:t>
              </a:r>
              <a:endParaRPr b="1" i="0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50" name="Google Shape;350;p4"/>
          <p:cNvCxnSpPr/>
          <p:nvPr/>
        </p:nvCxnSpPr>
        <p:spPr>
          <a:xfrm>
            <a:off x="1850865" y="2130201"/>
            <a:ext cx="1034113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0" name="Google Shape;390;p4"/>
          <p:cNvCxnSpPr/>
          <p:nvPr/>
        </p:nvCxnSpPr>
        <p:spPr>
          <a:xfrm>
            <a:off x="2379195" y="1389156"/>
            <a:ext cx="9812805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1" name="Google Shape;391;p4"/>
          <p:cNvCxnSpPr/>
          <p:nvPr/>
        </p:nvCxnSpPr>
        <p:spPr>
          <a:xfrm>
            <a:off x="2616416" y="3670200"/>
            <a:ext cx="9575584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2" name="Google Shape;392;p4"/>
          <p:cNvCxnSpPr/>
          <p:nvPr/>
        </p:nvCxnSpPr>
        <p:spPr>
          <a:xfrm>
            <a:off x="2324302" y="5936749"/>
            <a:ext cx="9867698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3" name="Google Shape;393;p4"/>
          <p:cNvCxnSpPr/>
          <p:nvPr/>
        </p:nvCxnSpPr>
        <p:spPr>
          <a:xfrm>
            <a:off x="1931419" y="6236627"/>
            <a:ext cx="10260581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94" name="Google Shape;394;p4"/>
          <p:cNvCxnSpPr/>
          <p:nvPr/>
        </p:nvCxnSpPr>
        <p:spPr>
          <a:xfrm>
            <a:off x="1178727" y="6811525"/>
            <a:ext cx="11013273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à Rịa - Vũng Tàu kêu gọi đầu tư vào cảng biển để tận dụng cơ hội từ EVFTA" id="400" name="Google Shape;40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709613"/>
            <a:ext cx="12192001" cy="620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"/>
          <p:cNvPicPr preferRelativeResize="0"/>
          <p:nvPr/>
        </p:nvPicPr>
        <p:blipFill rotWithShape="1">
          <a:blip r:embed="rId4">
            <a:alphaModFix/>
          </a:blip>
          <a:srcRect b="0" l="0" r="9536" t="1476"/>
          <a:stretch/>
        </p:blipFill>
        <p:spPr>
          <a:xfrm>
            <a:off x="17463" y="714666"/>
            <a:ext cx="5602287" cy="6156034"/>
          </a:xfrm>
          <a:prstGeom prst="rect">
            <a:avLst/>
          </a:prstGeom>
          <a:solidFill>
            <a:srgbClr val="B1D4FC"/>
          </a:solidFill>
          <a:ln>
            <a:noFill/>
          </a:ln>
        </p:spPr>
      </p:pic>
      <p:sp>
        <p:nvSpPr>
          <p:cNvPr id="401" name="Google Shape;401;p5"/>
          <p:cNvSpPr/>
          <p:nvPr/>
        </p:nvSpPr>
        <p:spPr>
          <a:xfrm>
            <a:off x="-42863" y="696913"/>
            <a:ext cx="12244388" cy="6205537"/>
          </a:xfrm>
          <a:prstGeom prst="rect">
            <a:avLst/>
          </a:prstGeom>
          <a:solidFill>
            <a:srgbClr val="C6D8D8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5"/>
          <p:cNvSpPr/>
          <p:nvPr/>
        </p:nvSpPr>
        <p:spPr>
          <a:xfrm>
            <a:off x="3327400" y="1597027"/>
            <a:ext cx="842963" cy="293688"/>
          </a:xfrm>
          <a:prstGeom prst="rect">
            <a:avLst/>
          </a:prstGeom>
          <a:solidFill>
            <a:srgbClr val="BBCAD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1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5"/>
          <p:cNvSpPr/>
          <p:nvPr/>
        </p:nvSpPr>
        <p:spPr>
          <a:xfrm>
            <a:off x="3267075" y="2687640"/>
            <a:ext cx="825500" cy="292100"/>
          </a:xfrm>
          <a:prstGeom prst="rect">
            <a:avLst/>
          </a:prstGeom>
          <a:solidFill>
            <a:srgbClr val="99C9E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2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5"/>
          <p:cNvSpPr/>
          <p:nvPr/>
        </p:nvSpPr>
        <p:spPr>
          <a:xfrm>
            <a:off x="3325813" y="4133852"/>
            <a:ext cx="836612" cy="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3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5"/>
          <p:cNvSpPr/>
          <p:nvPr/>
        </p:nvSpPr>
        <p:spPr>
          <a:xfrm>
            <a:off x="3444875" y="5975352"/>
            <a:ext cx="803275" cy="292100"/>
          </a:xfrm>
          <a:prstGeom prst="rect">
            <a:avLst/>
          </a:prstGeom>
          <a:solidFill>
            <a:srgbClr val="AEB5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4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5"/>
          <p:cNvSpPr/>
          <p:nvPr/>
        </p:nvSpPr>
        <p:spPr>
          <a:xfrm>
            <a:off x="38100" y="3536952"/>
            <a:ext cx="1112838" cy="2493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CẦN THƠ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TIỀN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BẾN TRE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THÁP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AN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HẬU GIANG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VĨNH LONG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TRÀ VINH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SÓC TRĂNG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BẠC LIÊU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CÀ MAU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KIÊN GIANG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5"/>
          <p:cNvSpPr/>
          <p:nvPr/>
        </p:nvSpPr>
        <p:spPr>
          <a:xfrm>
            <a:off x="28575" y="3057527"/>
            <a:ext cx="803275" cy="292100"/>
          </a:xfrm>
          <a:prstGeom prst="rect">
            <a:avLst/>
          </a:prstGeom>
          <a:solidFill>
            <a:srgbClr val="F3E0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NHÓM 5</a:t>
            </a:r>
            <a:endParaRPr b="0" i="0" sz="13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5"/>
          <p:cNvSpPr/>
          <p:nvPr/>
        </p:nvSpPr>
        <p:spPr>
          <a:xfrm>
            <a:off x="4514850" y="5743577"/>
            <a:ext cx="1254125" cy="10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HỒ CHÍ MINH</a:t>
            </a: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ĐỒNG NAI</a:t>
            </a:r>
            <a:b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DƯƠNG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VŨNG TÀU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LONG AN</a:t>
            </a:r>
            <a:endParaRPr/>
          </a:p>
        </p:txBody>
      </p:sp>
      <p:sp>
        <p:nvSpPr>
          <p:cNvPr id="410" name="Google Shape;410;p5"/>
          <p:cNvSpPr/>
          <p:nvPr/>
        </p:nvSpPr>
        <p:spPr>
          <a:xfrm>
            <a:off x="4514850" y="1138240"/>
            <a:ext cx="1112838" cy="1093787"/>
          </a:xfrm>
          <a:prstGeom prst="rect">
            <a:avLst/>
          </a:prstGeom>
          <a:solidFill>
            <a:schemeClr val="lt2">
              <a:alpha val="9764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NINH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HẢI PHÒNG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THÁI BÌNH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NAM ĐỊNH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NINH BÌNH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5"/>
          <p:cNvSpPr/>
          <p:nvPr/>
        </p:nvSpPr>
        <p:spPr>
          <a:xfrm>
            <a:off x="4514850" y="2328865"/>
            <a:ext cx="1112838" cy="12922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THANH HÓA,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NGHỆ AN,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HÀ TĨNH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BÌNH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TRỊ,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TT HUẾ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5"/>
          <p:cNvSpPr/>
          <p:nvPr/>
        </p:nvSpPr>
        <p:spPr>
          <a:xfrm>
            <a:off x="4514850" y="3827465"/>
            <a:ext cx="1112838" cy="16938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ĐÀ NẴNG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NAM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QUẢNG NGÃI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BÌNH ĐỊNH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PHÚ YÊN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KHÁNH HÒA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NINH THUẬN BÌNH THUẬN</a:t>
            </a:r>
            <a:endParaRPr b="1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2870200" y="1874840"/>
            <a:ext cx="15504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322÷384 TRT/NĂM 2030 </a:t>
            </a:r>
            <a:endParaRPr/>
          </a:p>
        </p:txBody>
      </p:sp>
      <p:sp>
        <p:nvSpPr>
          <p:cNvPr id="414" name="Google Shape;414;p5"/>
          <p:cNvSpPr/>
          <p:nvPr/>
        </p:nvSpPr>
        <p:spPr>
          <a:xfrm>
            <a:off x="2798763" y="2919415"/>
            <a:ext cx="1556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182÷251 TRT/NĂM 2030 </a:t>
            </a:r>
            <a:endParaRPr/>
          </a:p>
        </p:txBody>
      </p:sp>
      <p:sp>
        <p:nvSpPr>
          <p:cNvPr id="415" name="Google Shape;415;p5"/>
          <p:cNvSpPr/>
          <p:nvPr/>
        </p:nvSpPr>
        <p:spPr>
          <a:xfrm>
            <a:off x="2862263" y="4391027"/>
            <a:ext cx="15568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160÷167 TRT/NĂM 2030 </a:t>
            </a:r>
            <a:endParaRPr/>
          </a:p>
        </p:txBody>
      </p:sp>
      <p:sp>
        <p:nvSpPr>
          <p:cNvPr id="416" name="Google Shape;416;p5"/>
          <p:cNvSpPr/>
          <p:nvPr/>
        </p:nvSpPr>
        <p:spPr>
          <a:xfrm>
            <a:off x="3365500" y="6283327"/>
            <a:ext cx="12541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500÷564    TRT/NĂM 2030 </a:t>
            </a:r>
            <a:endParaRPr/>
          </a:p>
        </p:txBody>
      </p:sp>
      <p:sp>
        <p:nvSpPr>
          <p:cNvPr id="417" name="Google Shape;417;p5"/>
          <p:cNvSpPr/>
          <p:nvPr/>
        </p:nvSpPr>
        <p:spPr>
          <a:xfrm>
            <a:off x="30163" y="3313115"/>
            <a:ext cx="14830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Roboto"/>
              <a:buNone/>
            </a:pPr>
            <a:r>
              <a:rPr b="1" i="0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86÷108 TRT/NĂM 2030 </a:t>
            </a:r>
            <a:endParaRPr/>
          </a:p>
        </p:txBody>
      </p:sp>
      <p:sp>
        <p:nvSpPr>
          <p:cNvPr id="418" name="Google Shape;418;p5"/>
          <p:cNvSpPr txBox="1"/>
          <p:nvPr/>
        </p:nvSpPr>
        <p:spPr>
          <a:xfrm>
            <a:off x="6500813" y="731838"/>
            <a:ext cx="4694237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DỰ BÁO HÀNG HÓA ĐẾN NĂM 2030 QUA CÁC NHÓM CẢNG BIỂN</a:t>
            </a:r>
            <a:endParaRPr/>
          </a:p>
        </p:txBody>
      </p:sp>
      <p:sp>
        <p:nvSpPr>
          <p:cNvPr id="419" name="Google Shape;419;p5"/>
          <p:cNvSpPr/>
          <p:nvPr/>
        </p:nvSpPr>
        <p:spPr>
          <a:xfrm>
            <a:off x="10953750" y="868363"/>
            <a:ext cx="11304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ĐƠN VỊ: TRIỆU TẤN</a:t>
            </a:r>
            <a:endParaRPr/>
          </a:p>
        </p:txBody>
      </p:sp>
      <p:sp>
        <p:nvSpPr>
          <p:cNvPr id="420" name="Google Shape;420;p5"/>
          <p:cNvSpPr txBox="1"/>
          <p:nvPr/>
        </p:nvSpPr>
        <p:spPr>
          <a:xfrm>
            <a:off x="6432740" y="3792270"/>
            <a:ext cx="4694238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DỰ BÁO HÀNG HÓA ĐẾN NĂM 2030 PHÂN THEO LOẠI HÀNG</a:t>
            </a:r>
            <a:endParaRPr/>
          </a:p>
        </p:txBody>
      </p:sp>
      <p:sp>
        <p:nvSpPr>
          <p:cNvPr id="421" name="Google Shape;421;p5"/>
          <p:cNvSpPr/>
          <p:nvPr/>
        </p:nvSpPr>
        <p:spPr>
          <a:xfrm>
            <a:off x="10953750" y="4098925"/>
            <a:ext cx="11304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i="1" lang="en-US" sz="10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ĐƠN VỊ: TRIỆU TẤN</a:t>
            </a:r>
            <a:endParaRPr/>
          </a:p>
        </p:txBody>
      </p:sp>
      <p:sp>
        <p:nvSpPr>
          <p:cNvPr id="424" name="Google Shape;424;p5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HỆ THỐNG CẢNG BIỂN VIỆT NAM THỜI KỲ 2021 - 2030</a:t>
            </a:r>
            <a:endParaRPr/>
          </a:p>
        </p:txBody>
      </p:sp>
      <p:sp>
        <p:nvSpPr>
          <p:cNvPr id="425" name="Google Shape;425;p5"/>
          <p:cNvSpPr/>
          <p:nvPr/>
        </p:nvSpPr>
        <p:spPr>
          <a:xfrm>
            <a:off x="10719122" y="6268403"/>
            <a:ext cx="62468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B4891"/>
                </a:solidFill>
                <a:latin typeface="Arial"/>
                <a:ea typeface="Arial"/>
                <a:cs typeface="Arial"/>
                <a:sym typeface="Arial"/>
              </a:rPr>
              <a:t>/KHÍ</a:t>
            </a:r>
            <a:endParaRPr/>
          </a:p>
        </p:txBody>
      </p:sp>
      <p:graphicFrame>
        <p:nvGraphicFramePr>
          <p:cNvPr id="422" name="Google Shape;422;p5"/>
          <p:cNvGraphicFramePr/>
          <p:nvPr/>
        </p:nvGraphicFramePr>
        <p:xfrm>
          <a:off x="5619750" y="949651"/>
          <a:ext cx="6181725" cy="2743200"/>
        </p:xfrm>
        <a:graphic>
          <a:graphicData uri="http://schemas.openxmlformats.org/drawingml/2006/chart">
            <c:chart r:id="rId5"/>
          </a:graphicData>
        </a:graphic>
      </p:graphicFrame>
      <p:graphicFrame>
        <p:nvGraphicFramePr>
          <p:cNvPr id="423" name="Google Shape;423;p5"/>
          <p:cNvGraphicFramePr/>
          <p:nvPr/>
        </p:nvGraphicFramePr>
        <p:xfrm>
          <a:off x="5852774" y="4167915"/>
          <a:ext cx="5854170" cy="2743200"/>
        </p:xfrm>
        <a:graphic>
          <a:graphicData uri="http://schemas.openxmlformats.org/drawingml/2006/chart">
            <c:chart r:id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à Rịa - Vũng Tàu kêu gọi đầu tư vào cảng biển để tận dụng cơ hội từ EVFTA" id="430" name="Google Shape;4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709613"/>
            <a:ext cx="12192001" cy="620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"/>
          <p:cNvPicPr preferRelativeResize="0"/>
          <p:nvPr/>
        </p:nvPicPr>
        <p:blipFill rotWithShape="1">
          <a:blip r:embed="rId4">
            <a:alphaModFix/>
          </a:blip>
          <a:srcRect b="0" l="0" r="165" t="1476"/>
          <a:stretch/>
        </p:blipFill>
        <p:spPr>
          <a:xfrm>
            <a:off x="127202" y="742389"/>
            <a:ext cx="6819451" cy="6103511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439" name="Google Shape;439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071806" y="1658897"/>
            <a:ext cx="232698" cy="226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44" name="Google Shape;444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673770" y="2252409"/>
            <a:ext cx="232698" cy="226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45" name="Google Shape;445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659697" y="2459079"/>
            <a:ext cx="232698" cy="226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46" name="Google Shape;446;p6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846393" y="2707174"/>
            <a:ext cx="232698" cy="22645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"/>
          <p:cNvSpPr/>
          <p:nvPr/>
        </p:nvSpPr>
        <p:spPr>
          <a:xfrm>
            <a:off x="-1" y="696913"/>
            <a:ext cx="12201525" cy="6205537"/>
          </a:xfrm>
          <a:prstGeom prst="rect">
            <a:avLst/>
          </a:prstGeom>
          <a:solidFill>
            <a:srgbClr val="C6D8D8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6"/>
          <p:cNvSpPr/>
          <p:nvPr/>
        </p:nvSpPr>
        <p:spPr>
          <a:xfrm>
            <a:off x="3851223" y="1526490"/>
            <a:ext cx="851915" cy="296075"/>
          </a:xfrm>
          <a:prstGeom prst="rect">
            <a:avLst/>
          </a:prstGeom>
          <a:solidFill>
            <a:srgbClr val="BBCAD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1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6"/>
          <p:cNvSpPr/>
          <p:nvPr/>
        </p:nvSpPr>
        <p:spPr>
          <a:xfrm>
            <a:off x="3790897" y="2617104"/>
            <a:ext cx="834267" cy="294474"/>
          </a:xfrm>
          <a:prstGeom prst="rect">
            <a:avLst/>
          </a:prstGeom>
          <a:solidFill>
            <a:srgbClr val="99C9E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2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6"/>
          <p:cNvSpPr/>
          <p:nvPr/>
        </p:nvSpPr>
        <p:spPr>
          <a:xfrm>
            <a:off x="3849635" y="4063316"/>
            <a:ext cx="845497" cy="294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3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6"/>
          <p:cNvSpPr/>
          <p:nvPr/>
        </p:nvSpPr>
        <p:spPr>
          <a:xfrm>
            <a:off x="3968698" y="5904816"/>
            <a:ext cx="811806" cy="294474"/>
          </a:xfrm>
          <a:prstGeom prst="rect">
            <a:avLst/>
          </a:prstGeom>
          <a:solidFill>
            <a:srgbClr val="AEB5C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4891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1B4891"/>
                </a:solidFill>
                <a:latin typeface="Roboto"/>
                <a:ea typeface="Roboto"/>
                <a:cs typeface="Roboto"/>
                <a:sym typeface="Roboto"/>
              </a:rPr>
              <a:t>NHÓM 4</a:t>
            </a:r>
            <a:endParaRPr b="0" i="0" sz="1300" u="none" cap="none" strike="noStrike">
              <a:solidFill>
                <a:srgbClr val="1B489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6"/>
          <p:cNvSpPr/>
          <p:nvPr/>
        </p:nvSpPr>
        <p:spPr>
          <a:xfrm>
            <a:off x="808789" y="3104686"/>
            <a:ext cx="811806" cy="294474"/>
          </a:xfrm>
          <a:prstGeom prst="rect">
            <a:avLst/>
          </a:prstGeom>
          <a:solidFill>
            <a:srgbClr val="F3E0DA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56AD"/>
              </a:buClr>
              <a:buSzPts val="1300"/>
              <a:buFont typeface="Arial"/>
              <a:buNone/>
            </a:pPr>
            <a:r>
              <a:rPr b="1" i="0" lang="en-US" sz="13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NHÓM 5</a:t>
            </a:r>
            <a:endParaRPr b="0" i="0" sz="13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6"/>
          <p:cNvSpPr txBox="1"/>
          <p:nvPr/>
        </p:nvSpPr>
        <p:spPr>
          <a:xfrm>
            <a:off x="230822" y="188277"/>
            <a:ext cx="96243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HỆ THỐNG CẢNG BIỂN VIỆT NAM THỜI KỲ 2021 - 2030</a:t>
            </a:r>
            <a:endParaRPr/>
          </a:p>
        </p:txBody>
      </p:sp>
      <p:sp>
        <p:nvSpPr>
          <p:cNvPr id="440" name="Google Shape;440;p6"/>
          <p:cNvSpPr/>
          <p:nvPr/>
        </p:nvSpPr>
        <p:spPr>
          <a:xfrm>
            <a:off x="337322" y="1497918"/>
            <a:ext cx="1754740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HẢI PHÒNG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"/>
          <p:cNvSpPr/>
          <p:nvPr/>
        </p:nvSpPr>
        <p:spPr>
          <a:xfrm>
            <a:off x="127202" y="2045739"/>
            <a:ext cx="2026268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THANH HÓA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"/>
          <p:cNvSpPr/>
          <p:nvPr/>
        </p:nvSpPr>
        <p:spPr>
          <a:xfrm>
            <a:off x="106657" y="2524333"/>
            <a:ext cx="1663293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NGHỆ AN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"/>
          <p:cNvSpPr/>
          <p:nvPr/>
        </p:nvSpPr>
        <p:spPr>
          <a:xfrm>
            <a:off x="383045" y="2794151"/>
            <a:ext cx="1663293" cy="28814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36000" spcFirstLastPara="1" rIns="36000" wrap="square" tIns="360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HÀ TĨNH</a:t>
            </a:r>
            <a:endParaRPr b="1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"/>
          <p:cNvSpPr/>
          <p:nvPr/>
        </p:nvSpPr>
        <p:spPr>
          <a:xfrm>
            <a:off x="7032911" y="2260999"/>
            <a:ext cx="5071482" cy="2651592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6"/>
          <p:cNvSpPr/>
          <p:nvPr/>
        </p:nvSpPr>
        <p:spPr>
          <a:xfrm>
            <a:off x="7068207" y="2719498"/>
            <a:ext cx="5017135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HẢI PHÒNG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THANH HÓA (KHU VỰC NGHI SƠN)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NGHỆ AN (KHU VỰC QUỲNH LẬP – ĐÔNG HỒI)</a:t>
            </a:r>
            <a:endParaRPr/>
          </a:p>
          <a:p>
            <a:pPr indent="-342900" lvl="0" marL="342900" marR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AutoNum type="arabicPeriod"/>
            </a:pPr>
            <a:r>
              <a:rPr b="1" i="0" lang="en-US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CẢNG BIỂN HÀ TĨNH (KHU VỰC VŨNG ÁNG) </a:t>
            </a:r>
            <a:endParaRPr b="1" i="0" sz="18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6"/>
          <p:cNvSpPr/>
          <p:nvPr/>
        </p:nvSpPr>
        <p:spPr>
          <a:xfrm>
            <a:off x="7123762" y="2319388"/>
            <a:ext cx="35849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CÁC VỊ TRÍ NHÀ ĐẦU TƯ QUAN TÂM </a:t>
            </a:r>
            <a:endParaRPr/>
          </a:p>
        </p:txBody>
      </p:sp>
      <p:sp>
        <p:nvSpPr>
          <p:cNvPr id="450" name="Google Shape;450;p6"/>
          <p:cNvSpPr/>
          <p:nvPr/>
        </p:nvSpPr>
        <p:spPr>
          <a:xfrm>
            <a:off x="7028738" y="2359516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7"/>
          <p:cNvPicPr preferRelativeResize="0"/>
          <p:nvPr/>
        </p:nvPicPr>
        <p:blipFill rotWithShape="1">
          <a:blip r:embed="rId3">
            <a:alphaModFix/>
          </a:blip>
          <a:srcRect b="1646" l="14538" r="5246" t="3068"/>
          <a:stretch/>
        </p:blipFill>
        <p:spPr>
          <a:xfrm>
            <a:off x="86536" y="831599"/>
            <a:ext cx="7889064" cy="5924063"/>
          </a:xfrm>
          <a:prstGeom prst="roundRect">
            <a:avLst>
              <a:gd fmla="val 269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458" name="Google Shape;458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5274233" y="3298644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59" name="Google Shape;459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1701015" y="4118240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60" name="Google Shape;460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2515879" y="2242782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61" name="Google Shape;461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300739" y="1412202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62" name="Google Shape;462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872159" y="2735128"/>
            <a:ext cx="296068" cy="288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470" name="Google Shape;470;p7"/>
          <p:cNvPicPr preferRelativeResize="0"/>
          <p:nvPr/>
        </p:nvPicPr>
        <p:blipFill rotWithShape="1">
          <a:blip r:embed="rId4">
            <a:alphaModFix/>
          </a:blip>
          <a:srcRect b="4433" l="6847" r="2528" t="7370"/>
          <a:stretch/>
        </p:blipFill>
        <p:spPr>
          <a:xfrm>
            <a:off x="3678453" y="5090382"/>
            <a:ext cx="296068" cy="288127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7"/>
          <p:cNvSpPr/>
          <p:nvPr/>
        </p:nvSpPr>
        <p:spPr>
          <a:xfrm>
            <a:off x="8086549" y="806198"/>
            <a:ext cx="4031616" cy="5936765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7"/>
          <p:cNvSpPr txBox="1"/>
          <p:nvPr/>
        </p:nvSpPr>
        <p:spPr>
          <a:xfrm>
            <a:off x="8177030" y="870869"/>
            <a:ext cx="3893909" cy="5970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CẢNG BIỂN HẢI PHÒNG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GỒM CÁC KHU BẾN: 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LẠCH HUYỆN:</a:t>
            </a:r>
            <a:endParaRPr b="0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CỬA NGÕ KẾT HỢP TCQT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TÀU CONT’ SỨC CHỞ 6.000 ÷ 18.000 TEU; TÀU TỔNG HỢP, HÀNG RỜI ĐẾN 100.000 TẤN,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TÀU HÀNG LỎNG/KHÍ ĐẾN 150.000 TẤN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  TÀU KHÁCH ĐẾN 225.000 GT.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ĐÌNH VŨ:</a:t>
            </a:r>
            <a:endParaRPr b="1" i="0" sz="16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 CHỨC NĂNG: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PHỤC VỤ PHÁT TRIỂN KT-XH CẢ NƯỚC VÀ LIÊN VÙNG.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 CỠ TÀU: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TÀU TỔNG HỢP, HÀNG RỜI, CONT’, </a:t>
            </a:r>
            <a:r>
              <a:rPr b="1" i="0" lang="en-US" sz="16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HÀNG LỎNG/KHÍ TRỌNG TẢI ĐẾN 20.000 TẤN HOẶC LỚN HƠN PHÙ HỢP VỚI ĐIỀU KIỆN LUỒNG HẢI PHÒNG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SÔNG CẤM - PHÀ RỪNG</a:t>
            </a:r>
            <a:endParaRPr/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NAM ĐỒ SƠN, VĂN ÚC</a:t>
            </a:r>
            <a:r>
              <a:rPr b="1" i="0" lang="en-US" sz="1600" u="none" cap="none" strike="noStrike">
                <a:solidFill>
                  <a:srgbClr val="0000CC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CỬA NGÕ, KẾT HỢP TRUNG CHUYỂN QUỐC TẾ, KẾT HỢP PHỤC VỤ QUỐC PHÒNG - AN NINH KHI CÓ YÊU CẦU.</a:t>
            </a:r>
            <a:endParaRPr b="0" i="0" sz="16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BẾN CẢNG HUYỆN ĐẢO BẠCH LONG VĨ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BẾN PHAO, KHU NEO ĐẬU CHUYỂN TẢI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056AD"/>
              </a:buClr>
              <a:buSzPts val="1600"/>
              <a:buFont typeface="Courier New"/>
              <a:buChar char="o"/>
            </a:pP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CÁC KHU NEO ĐẬU TRÁNH, TRÚ BÃO</a:t>
            </a:r>
            <a:endParaRPr/>
          </a:p>
        </p:txBody>
      </p:sp>
      <p:sp>
        <p:nvSpPr>
          <p:cNvPr id="463" name="Google Shape;463;p7"/>
          <p:cNvSpPr/>
          <p:nvPr/>
        </p:nvSpPr>
        <p:spPr>
          <a:xfrm>
            <a:off x="5593487" y="3188606"/>
            <a:ext cx="760726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LẠCH HUYỆN</a:t>
            </a:r>
            <a:endParaRPr/>
          </a:p>
        </p:txBody>
      </p:sp>
      <p:sp>
        <p:nvSpPr>
          <p:cNvPr id="464" name="Google Shape;464;p7"/>
          <p:cNvSpPr/>
          <p:nvPr/>
        </p:nvSpPr>
        <p:spPr>
          <a:xfrm>
            <a:off x="3997223" y="4890947"/>
            <a:ext cx="810658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NAM ĐỒ SƠN</a:t>
            </a:r>
            <a:endParaRPr/>
          </a:p>
        </p:txBody>
      </p:sp>
      <p:sp>
        <p:nvSpPr>
          <p:cNvPr id="465" name="Google Shape;465;p7"/>
          <p:cNvSpPr/>
          <p:nvPr/>
        </p:nvSpPr>
        <p:spPr>
          <a:xfrm>
            <a:off x="3806137" y="3013532"/>
            <a:ext cx="586550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ĐÌNH VŨ</a:t>
            </a:r>
            <a:endParaRPr/>
          </a:p>
        </p:txBody>
      </p:sp>
      <p:sp>
        <p:nvSpPr>
          <p:cNvPr id="466" name="Google Shape;466;p7"/>
          <p:cNvSpPr/>
          <p:nvPr/>
        </p:nvSpPr>
        <p:spPr>
          <a:xfrm>
            <a:off x="1965492" y="2514209"/>
            <a:ext cx="1220470" cy="205629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SÔNG CẤM</a:t>
            </a:r>
            <a:endParaRPr/>
          </a:p>
        </p:txBody>
      </p:sp>
      <p:sp>
        <p:nvSpPr>
          <p:cNvPr id="467" name="Google Shape;467;p7"/>
          <p:cNvSpPr/>
          <p:nvPr/>
        </p:nvSpPr>
        <p:spPr>
          <a:xfrm>
            <a:off x="3678453" y="1398980"/>
            <a:ext cx="637540" cy="374906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PHÀ RỪNG</a:t>
            </a:r>
            <a:endParaRPr/>
          </a:p>
        </p:txBody>
      </p:sp>
      <p:sp>
        <p:nvSpPr>
          <p:cNvPr id="468" name="Google Shape;468;p7"/>
          <p:cNvSpPr/>
          <p:nvPr/>
        </p:nvSpPr>
        <p:spPr>
          <a:xfrm>
            <a:off x="1241529" y="4402449"/>
            <a:ext cx="1078135" cy="205629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highlight>
                  <a:srgbClr val="005198"/>
                </a:highlight>
                <a:latin typeface="Roboto"/>
                <a:ea typeface="Roboto"/>
                <a:cs typeface="Roboto"/>
                <a:sym typeface="Roboto"/>
              </a:rPr>
              <a:t>KHU BẾN VĂN ÚC</a:t>
            </a:r>
            <a:endParaRPr/>
          </a:p>
        </p:txBody>
      </p:sp>
      <p:sp>
        <p:nvSpPr>
          <p:cNvPr id="469" name="Google Shape;469;p7"/>
          <p:cNvSpPr/>
          <p:nvPr/>
        </p:nvSpPr>
        <p:spPr>
          <a:xfrm>
            <a:off x="6143444" y="2879191"/>
            <a:ext cx="726207" cy="205629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ĐẢO CÁT BÀ</a:t>
            </a:r>
            <a:endParaRPr/>
          </a:p>
        </p:txBody>
      </p:sp>
      <p:sp>
        <p:nvSpPr>
          <p:cNvPr id="471" name="Google Shape;471;p7"/>
          <p:cNvSpPr txBox="1"/>
          <p:nvPr/>
        </p:nvSpPr>
        <p:spPr>
          <a:xfrm>
            <a:off x="370521" y="175713"/>
            <a:ext cx="83797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QUY HOẠCH CẢNG BIỂN HẢI PHÒNG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8"/>
          <p:cNvPicPr preferRelativeResize="0"/>
          <p:nvPr/>
        </p:nvPicPr>
        <p:blipFill rotWithShape="1">
          <a:blip r:embed="rId3">
            <a:alphaModFix/>
          </a:blip>
          <a:srcRect b="8320" l="3383" r="33525" t="7407"/>
          <a:stretch/>
        </p:blipFill>
        <p:spPr>
          <a:xfrm>
            <a:off x="5732864" y="798980"/>
            <a:ext cx="6353815" cy="5982819"/>
          </a:xfrm>
          <a:prstGeom prst="roundRect">
            <a:avLst>
              <a:gd fmla="val 161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494" name="Google Shape;4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3266" y="5345734"/>
            <a:ext cx="2550113" cy="1350060"/>
          </a:xfrm>
          <a:prstGeom prst="roundRect">
            <a:avLst>
              <a:gd fmla="val 630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501" name="Google Shape;501;p8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6519457" y="2173538"/>
            <a:ext cx="212062" cy="20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8"/>
          <p:cNvPicPr preferRelativeResize="0"/>
          <p:nvPr/>
        </p:nvPicPr>
        <p:blipFill rotWithShape="1">
          <a:blip r:embed="rId6">
            <a:alphaModFix/>
          </a:blip>
          <a:srcRect b="3695" l="1907" r="1702" t="1738"/>
          <a:stretch/>
        </p:blipFill>
        <p:spPr>
          <a:xfrm>
            <a:off x="149540" y="2272055"/>
            <a:ext cx="5445545" cy="450974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"/>
          <p:cNvSpPr txBox="1"/>
          <p:nvPr>
            <p:ph type="title"/>
          </p:nvPr>
        </p:nvSpPr>
        <p:spPr>
          <a:xfrm>
            <a:off x="314583" y="162206"/>
            <a:ext cx="11877417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</a:pPr>
            <a:r>
              <a:rPr lang="en-US" sz="2400"/>
              <a:t>QUY HOẠCH CẢNG BIỂN HẢI PHÒNG - </a:t>
            </a:r>
            <a:r>
              <a:rPr lang="en-US"/>
              <a:t>KHU BẾN LẠCH HUYỆN</a:t>
            </a:r>
            <a:endParaRPr/>
          </a:p>
        </p:txBody>
      </p:sp>
      <p:sp>
        <p:nvSpPr>
          <p:cNvPr id="478" name="Google Shape;478;p8"/>
          <p:cNvSpPr/>
          <p:nvPr/>
        </p:nvSpPr>
        <p:spPr>
          <a:xfrm rot="3198908">
            <a:off x="10849224" y="5120699"/>
            <a:ext cx="1265157" cy="20621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LUỒNG LẠCH HUYỆN</a:t>
            </a:r>
            <a:endParaRPr b="0" i="0" sz="11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8"/>
          <p:cNvSpPr/>
          <p:nvPr/>
        </p:nvSpPr>
        <p:spPr>
          <a:xfrm rot="3199417">
            <a:off x="7481995" y="4794775"/>
            <a:ext cx="3448050" cy="312738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PHÁT TRIỂN CÁC BẾN CẢNG TẠI CỬA NAM TRIỆU CHO TÀU ĐẾN 10.000 TẤN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KHI CÓ ĐIỀU KIỆN PHỤ THUỘC VÀO NHU CẦU VÀ NĂNG LỰC CỦA NHÀ ĐẦU TƯ</a:t>
            </a:r>
            <a:endParaRPr/>
          </a:p>
        </p:txBody>
      </p:sp>
      <p:sp>
        <p:nvSpPr>
          <p:cNvPr id="480" name="Google Shape;480;p8"/>
          <p:cNvSpPr/>
          <p:nvPr/>
        </p:nvSpPr>
        <p:spPr>
          <a:xfrm rot="-1734720">
            <a:off x="6190700" y="1252817"/>
            <a:ext cx="966787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KÊNH CÁI TRÁP</a:t>
            </a:r>
            <a:endParaRPr b="0" i="0" sz="11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8"/>
          <p:cNvSpPr/>
          <p:nvPr/>
        </p:nvSpPr>
        <p:spPr>
          <a:xfrm rot="-462914">
            <a:off x="6528934" y="1642693"/>
            <a:ext cx="966788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100"/>
              <a:buFont typeface="Roboto"/>
              <a:buNone/>
            </a:pPr>
            <a:r>
              <a:rPr b="0" i="0" lang="en-US" sz="11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KÊNH HÀ NAM</a:t>
            </a:r>
            <a:endParaRPr b="0" i="0" sz="11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8"/>
          <p:cNvSpPr/>
          <p:nvPr/>
        </p:nvSpPr>
        <p:spPr>
          <a:xfrm>
            <a:off x="10950927" y="1517430"/>
            <a:ext cx="801688" cy="2063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ĐẢO CÁT BÀ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8"/>
          <p:cNvSpPr/>
          <p:nvPr/>
        </p:nvSpPr>
        <p:spPr>
          <a:xfrm rot="3483495">
            <a:off x="8694733" y="2980653"/>
            <a:ext cx="555683" cy="114992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700"/>
              <a:buFont typeface="Roboto"/>
              <a:buNone/>
            </a:pPr>
            <a:r>
              <a:rPr b="0" i="0" lang="en-US" sz="7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GA ĐƯỜNG SẮT</a:t>
            </a:r>
            <a:endParaRPr b="0" i="0" sz="7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8"/>
          <p:cNvSpPr/>
          <p:nvPr/>
        </p:nvSpPr>
        <p:spPr>
          <a:xfrm rot="3139394">
            <a:off x="9847078" y="3950186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11-12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8"/>
          <p:cNvSpPr/>
          <p:nvPr/>
        </p:nvSpPr>
        <p:spPr>
          <a:xfrm rot="3217266">
            <a:off x="9654990" y="3643106"/>
            <a:ext cx="246062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9-10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8"/>
          <p:cNvSpPr/>
          <p:nvPr/>
        </p:nvSpPr>
        <p:spPr>
          <a:xfrm rot="3139394">
            <a:off x="10094114" y="4285347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13-14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8"/>
          <p:cNvSpPr/>
          <p:nvPr/>
        </p:nvSpPr>
        <p:spPr>
          <a:xfrm rot="3139394">
            <a:off x="10772407" y="5207447"/>
            <a:ext cx="304800" cy="1444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19-20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8"/>
          <p:cNvSpPr/>
          <p:nvPr/>
        </p:nvSpPr>
        <p:spPr>
          <a:xfrm rot="3228617">
            <a:off x="10553138" y="4916328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17-18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8"/>
          <p:cNvSpPr/>
          <p:nvPr/>
        </p:nvSpPr>
        <p:spPr>
          <a:xfrm rot="3139394">
            <a:off x="10309417" y="4590553"/>
            <a:ext cx="304800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15-16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8"/>
          <p:cNvSpPr/>
          <p:nvPr/>
        </p:nvSpPr>
        <p:spPr>
          <a:xfrm>
            <a:off x="6080789" y="3757129"/>
            <a:ext cx="1158875" cy="206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boto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CỬA NAM TRIỆU</a:t>
            </a:r>
            <a:endParaRPr b="1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8"/>
          <p:cNvSpPr/>
          <p:nvPr/>
        </p:nvSpPr>
        <p:spPr>
          <a:xfrm rot="-1122434">
            <a:off x="8606455" y="1570295"/>
            <a:ext cx="887413" cy="128587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PHÀ BẾN GÓT - CÁI VIỀNG</a:t>
            </a:r>
            <a:endParaRPr/>
          </a:p>
        </p:txBody>
      </p:sp>
      <p:sp>
        <p:nvSpPr>
          <p:cNvPr id="492" name="Google Shape;492;p8"/>
          <p:cNvSpPr/>
          <p:nvPr/>
        </p:nvSpPr>
        <p:spPr>
          <a:xfrm>
            <a:off x="8245164" y="1747848"/>
            <a:ext cx="385762" cy="128588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CÁP TREO</a:t>
            </a:r>
            <a:endParaRPr/>
          </a:p>
        </p:txBody>
      </p:sp>
      <p:sp>
        <p:nvSpPr>
          <p:cNvPr id="493" name="Google Shape;493;p8"/>
          <p:cNvSpPr/>
          <p:nvPr/>
        </p:nvSpPr>
        <p:spPr>
          <a:xfrm rot="-1240609">
            <a:off x="9137421" y="1953779"/>
            <a:ext cx="465138" cy="222250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ĐƯỜNG ĐIỆN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Roboto"/>
              <a:buNone/>
            </a:pPr>
            <a:r>
              <a:rPr b="0" i="0" lang="en-US" sz="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CAO THẾ</a:t>
            </a:r>
            <a:endParaRPr/>
          </a:p>
        </p:txBody>
      </p:sp>
      <p:sp>
        <p:nvSpPr>
          <p:cNvPr id="495" name="Google Shape;495;p8"/>
          <p:cNvSpPr/>
          <p:nvPr/>
        </p:nvSpPr>
        <p:spPr>
          <a:xfrm>
            <a:off x="93816" y="881255"/>
            <a:ext cx="5479849" cy="1292283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8"/>
          <p:cNvSpPr/>
          <p:nvPr/>
        </p:nvSpPr>
        <p:spPr>
          <a:xfrm>
            <a:off x="124357" y="1317838"/>
            <a:ext cx="5345629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500"/>
              <a:buFont typeface="Roboto"/>
              <a:buNone/>
            </a:pP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 LỎNG/KHÍ: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ĐẾN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 (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ĐẾN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CẦU CẢNG).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CS TỪ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6 </a:t>
            </a:r>
            <a: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TRIỆU TẤN/NĂM.</a:t>
            </a:r>
            <a:br>
              <a:rPr b="0" i="0" lang="en-US" sz="15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</a:br>
            <a:endParaRPr/>
          </a:p>
        </p:txBody>
      </p:sp>
      <p:sp>
        <p:nvSpPr>
          <p:cNvPr id="497" name="Google Shape;497;p8"/>
          <p:cNvSpPr/>
          <p:nvPr/>
        </p:nvSpPr>
        <p:spPr>
          <a:xfrm>
            <a:off x="188840" y="939644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QUY HOẠCH ĐẾN 2030:</a:t>
            </a:r>
            <a:endParaRPr/>
          </a:p>
        </p:txBody>
      </p:sp>
      <p:sp>
        <p:nvSpPr>
          <p:cNvPr id="498" name="Google Shape;498;p8"/>
          <p:cNvSpPr/>
          <p:nvPr/>
        </p:nvSpPr>
        <p:spPr>
          <a:xfrm>
            <a:off x="93816" y="979772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8"/>
          <p:cNvSpPr/>
          <p:nvPr/>
        </p:nvSpPr>
        <p:spPr>
          <a:xfrm>
            <a:off x="5732865" y="2066925"/>
            <a:ext cx="5532120" cy="3870960"/>
          </a:xfrm>
          <a:custGeom>
            <a:rect b="b" l="l" r="r" t="t"/>
            <a:pathLst>
              <a:path extrusionOk="0" h="3870960" w="5532120">
                <a:moveTo>
                  <a:pt x="0" y="76200"/>
                </a:moveTo>
                <a:lnTo>
                  <a:pt x="2506980" y="0"/>
                </a:lnTo>
                <a:lnTo>
                  <a:pt x="2750820" y="45720"/>
                </a:lnTo>
                <a:lnTo>
                  <a:pt x="2933700" y="167640"/>
                </a:lnTo>
                <a:lnTo>
                  <a:pt x="3009900" y="274320"/>
                </a:lnTo>
                <a:lnTo>
                  <a:pt x="3596640" y="1272540"/>
                </a:lnTo>
                <a:lnTo>
                  <a:pt x="5532120" y="3870960"/>
                </a:lnTo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8"/>
          <p:cNvSpPr/>
          <p:nvPr/>
        </p:nvSpPr>
        <p:spPr>
          <a:xfrm>
            <a:off x="5748105" y="2082165"/>
            <a:ext cx="5532120" cy="3855720"/>
          </a:xfrm>
          <a:custGeom>
            <a:rect b="b" l="l" r="r" t="t"/>
            <a:pathLst>
              <a:path extrusionOk="0" h="3855720" w="5532120">
                <a:moveTo>
                  <a:pt x="0" y="76200"/>
                </a:moveTo>
                <a:lnTo>
                  <a:pt x="0" y="76200"/>
                </a:lnTo>
                <a:lnTo>
                  <a:pt x="2377440" y="0"/>
                </a:lnTo>
                <a:lnTo>
                  <a:pt x="2621280" y="7620"/>
                </a:lnTo>
                <a:lnTo>
                  <a:pt x="2689860" y="15240"/>
                </a:lnTo>
                <a:lnTo>
                  <a:pt x="2842260" y="91440"/>
                </a:lnTo>
                <a:lnTo>
                  <a:pt x="2979420" y="251460"/>
                </a:lnTo>
                <a:lnTo>
                  <a:pt x="3611880" y="1264920"/>
                </a:lnTo>
                <a:lnTo>
                  <a:pt x="5532120" y="3855720"/>
                </a:lnTo>
                <a:cubicBezTo>
                  <a:pt x="131940" y="65205"/>
                  <a:pt x="60854" y="68580"/>
                  <a:pt x="213360" y="68580"/>
                </a:cubicBezTo>
              </a:path>
            </a:pathLst>
          </a:cu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8"/>
          <p:cNvSpPr/>
          <p:nvPr/>
        </p:nvSpPr>
        <p:spPr>
          <a:xfrm rot="3217266">
            <a:off x="9436937" y="3315766"/>
            <a:ext cx="212883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7-8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3" name="Google Shape;503;p8"/>
          <p:cNvSpPr/>
          <p:nvPr/>
        </p:nvSpPr>
        <p:spPr>
          <a:xfrm rot="3557742">
            <a:off x="9271290" y="3009624"/>
            <a:ext cx="170564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5-6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8"/>
          <p:cNvSpPr/>
          <p:nvPr/>
        </p:nvSpPr>
        <p:spPr>
          <a:xfrm rot="3433002">
            <a:off x="9063561" y="2690707"/>
            <a:ext cx="212883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3-4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8"/>
          <p:cNvSpPr/>
          <p:nvPr/>
        </p:nvSpPr>
        <p:spPr>
          <a:xfrm rot="3433002">
            <a:off x="8887694" y="2425007"/>
            <a:ext cx="212883" cy="1460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1-2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8"/>
          <p:cNvSpPr/>
          <p:nvPr/>
        </p:nvSpPr>
        <p:spPr>
          <a:xfrm rot="3139394">
            <a:off x="10994491" y="5530568"/>
            <a:ext cx="304800" cy="1444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21-22</a:t>
            </a:r>
            <a:endParaRPr/>
          </a:p>
        </p:txBody>
      </p:sp>
      <p:sp>
        <p:nvSpPr>
          <p:cNvPr id="507" name="Google Shape;507;p8"/>
          <p:cNvSpPr/>
          <p:nvPr/>
        </p:nvSpPr>
        <p:spPr>
          <a:xfrm rot="3139394">
            <a:off x="11218226" y="5789403"/>
            <a:ext cx="304800" cy="144463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3600" lIns="3600" spcFirstLastPara="1" rIns="3600" wrap="square" tIns="36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Roboto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23-25</a:t>
            </a:r>
            <a:endParaRPr b="0"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8"/>
          <p:cNvSpPr/>
          <p:nvPr/>
        </p:nvSpPr>
        <p:spPr>
          <a:xfrm>
            <a:off x="3088232" y="3803609"/>
            <a:ext cx="1462087" cy="1420195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8"/>
          <p:cNvSpPr/>
          <p:nvPr/>
        </p:nvSpPr>
        <p:spPr>
          <a:xfrm>
            <a:off x="7239664" y="808232"/>
            <a:ext cx="997744" cy="904144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8"/>
          <p:cNvSpPr/>
          <p:nvPr/>
        </p:nvSpPr>
        <p:spPr>
          <a:xfrm>
            <a:off x="8609275" y="917409"/>
            <a:ext cx="1300512" cy="2299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390" y="118835"/>
                </a:moveTo>
                <a:lnTo>
                  <a:pt x="-33696" y="189101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4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8"/>
          <p:cNvSpPr/>
          <p:nvPr/>
        </p:nvSpPr>
        <p:spPr>
          <a:xfrm>
            <a:off x="10876926" y="5266562"/>
            <a:ext cx="621196" cy="595072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8"/>
          <p:cNvSpPr/>
          <p:nvPr/>
        </p:nvSpPr>
        <p:spPr>
          <a:xfrm>
            <a:off x="10720370" y="6395411"/>
            <a:ext cx="1300512" cy="22998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54582" y="-6808"/>
                </a:moveTo>
                <a:lnTo>
                  <a:pt x="41663" y="-276594"/>
                </a:lnTo>
              </a:path>
            </a:pathLst>
          </a:custGeom>
          <a:solidFill>
            <a:srgbClr val="2056AD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7200" lIns="7200" spcFirstLastPara="1" rIns="7200" wrap="square" tIns="72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400"/>
              <a:buFont typeface="Roboto"/>
              <a:buNone/>
            </a:pPr>
            <a:r>
              <a:rPr b="1" i="0" lang="en-US" sz="1400" u="none" cap="none" strike="noStrike">
                <a:solidFill>
                  <a:srgbClr val="FFC000"/>
                </a:solidFill>
                <a:latin typeface="Roboto"/>
                <a:ea typeface="Roboto"/>
                <a:cs typeface="Roboto"/>
                <a:sym typeface="Roboto"/>
              </a:rPr>
              <a:t>VỊ TRÍ BẾN LNG</a:t>
            </a:r>
            <a:endParaRPr b="1" i="0" sz="1400" u="none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"/>
          <p:cNvSpPr txBox="1"/>
          <p:nvPr>
            <p:ph type="title"/>
          </p:nvPr>
        </p:nvSpPr>
        <p:spPr>
          <a:xfrm>
            <a:off x="296111" y="162206"/>
            <a:ext cx="10353417" cy="44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None/>
            </a:pPr>
            <a:r>
              <a:rPr lang="en-US" sz="2300"/>
              <a:t>QUY HOẠCH CẢNG BIỂN HẢI PHÒNG - KHU VỰC ĐẢO CÁI TRÁP</a:t>
            </a:r>
            <a:endParaRPr sz="2300"/>
          </a:p>
        </p:txBody>
      </p:sp>
      <p:sp>
        <p:nvSpPr>
          <p:cNvPr id="521" name="Google Shape;521;p9"/>
          <p:cNvSpPr/>
          <p:nvPr/>
        </p:nvSpPr>
        <p:spPr>
          <a:xfrm rot="-1717399">
            <a:off x="2472519" y="1344646"/>
            <a:ext cx="109336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KÊNH CÁI TRÁP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p9"/>
          <p:cNvSpPr/>
          <p:nvPr/>
        </p:nvSpPr>
        <p:spPr>
          <a:xfrm rot="-474961">
            <a:off x="1029973" y="3367258"/>
            <a:ext cx="1093360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KÊNH HÀ NAM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9"/>
          <p:cNvSpPr/>
          <p:nvPr/>
        </p:nvSpPr>
        <p:spPr>
          <a:xfrm rot="3709388">
            <a:off x="2096501" y="3943848"/>
            <a:ext cx="1381125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FF7D00"/>
                </a:solidFill>
                <a:latin typeface="Roboto"/>
                <a:ea typeface="Roboto"/>
                <a:cs typeface="Roboto"/>
                <a:sym typeface="Roboto"/>
              </a:rPr>
              <a:t>ĐƯỜNG ĐIỆN CAO THẾ</a:t>
            </a:r>
            <a:endParaRPr b="0" i="0" sz="1200" u="none" cap="none" strike="noStrike">
              <a:solidFill>
                <a:srgbClr val="FF7D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9"/>
          <p:cNvSpPr/>
          <p:nvPr/>
        </p:nvSpPr>
        <p:spPr>
          <a:xfrm rot="2621212">
            <a:off x="4464675" y="1832052"/>
            <a:ext cx="1929360" cy="406265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LUỒNG SÔNG CHANH (B=160M, CT ĐÁY -14MHĐ)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9"/>
          <p:cNvSpPr/>
          <p:nvPr/>
        </p:nvSpPr>
        <p:spPr>
          <a:xfrm>
            <a:off x="3413166" y="2488273"/>
            <a:ext cx="751999" cy="406265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CÁI TRÁP 1</a:t>
            </a:r>
            <a:endParaRPr b="1" i="0" sz="12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9"/>
          <p:cNvSpPr/>
          <p:nvPr/>
        </p:nvSpPr>
        <p:spPr>
          <a:xfrm>
            <a:off x="2709216" y="1830238"/>
            <a:ext cx="751999" cy="406265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Roboto"/>
              <a:buNone/>
            </a:pPr>
            <a:r>
              <a:rPr b="1" i="0" lang="en-US" sz="12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CÁI TRÁP 2</a:t>
            </a:r>
            <a:endParaRPr b="1" i="0" sz="12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9"/>
          <p:cNvSpPr/>
          <p:nvPr/>
        </p:nvSpPr>
        <p:spPr>
          <a:xfrm>
            <a:off x="785786" y="2791788"/>
            <a:ext cx="977624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ĐẢO CÁI TRÁP</a:t>
            </a:r>
            <a:endParaRPr b="0" i="0" sz="12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9"/>
          <p:cNvSpPr/>
          <p:nvPr/>
        </p:nvSpPr>
        <p:spPr>
          <a:xfrm rot="-158934">
            <a:off x="117750" y="4500194"/>
            <a:ext cx="1914941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TÂN VŨ - LẠCH HUYỆN 1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9"/>
          <p:cNvSpPr/>
          <p:nvPr/>
        </p:nvSpPr>
        <p:spPr>
          <a:xfrm rot="-158934">
            <a:off x="117751" y="4992935"/>
            <a:ext cx="1914941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CẦU TÂN VŨ - LẠCH HUYỆN 2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9"/>
          <p:cNvSpPr/>
          <p:nvPr/>
        </p:nvSpPr>
        <p:spPr>
          <a:xfrm>
            <a:off x="5891247" y="4554709"/>
            <a:ext cx="751999" cy="344710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SUN GROUP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9"/>
          <p:cNvSpPr/>
          <p:nvPr/>
        </p:nvSpPr>
        <p:spPr>
          <a:xfrm>
            <a:off x="6494108" y="4989082"/>
            <a:ext cx="751999" cy="344710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CẢNG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DEEP C3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9"/>
          <p:cNvSpPr/>
          <p:nvPr/>
        </p:nvSpPr>
        <p:spPr>
          <a:xfrm>
            <a:off x="7011272" y="5962623"/>
            <a:ext cx="497603" cy="190821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1-2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9"/>
          <p:cNvSpPr/>
          <p:nvPr/>
        </p:nvSpPr>
        <p:spPr>
          <a:xfrm rot="3594227">
            <a:off x="7551497" y="5987392"/>
            <a:ext cx="1355153" cy="221599"/>
          </a:xfrm>
          <a:prstGeom prst="rect">
            <a:avLst/>
          </a:prstGeom>
          <a:noFill/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D4F9FD"/>
                </a:highlight>
                <a:latin typeface="Roboto"/>
                <a:ea typeface="Roboto"/>
                <a:cs typeface="Roboto"/>
                <a:sym typeface="Roboto"/>
              </a:rPr>
              <a:t>LUỒNG LẠCH HUYỆN</a:t>
            </a:r>
            <a:endParaRPr b="0" i="0" sz="1200" u="none" cap="none" strike="noStrike">
              <a:solidFill>
                <a:srgbClr val="1F1F1F"/>
              </a:solidFill>
              <a:highlight>
                <a:srgbClr val="D4F9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p9"/>
          <p:cNvSpPr/>
          <p:nvPr/>
        </p:nvSpPr>
        <p:spPr>
          <a:xfrm>
            <a:off x="4285698" y="4972593"/>
            <a:ext cx="1205593" cy="4062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KHU CÔNG NGHIỆP DEEP C3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" name="Google Shape;535;p9"/>
          <p:cNvSpPr/>
          <p:nvPr/>
        </p:nvSpPr>
        <p:spPr>
          <a:xfrm rot="333452">
            <a:off x="4494875" y="1028561"/>
            <a:ext cx="2859742" cy="2215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1200"/>
              <a:buFont typeface="Roboto"/>
              <a:buNone/>
            </a:pPr>
            <a:r>
              <a:rPr b="0" i="0" lang="en-US" sz="1200" u="none" cap="none" strike="noStrike">
                <a:solidFill>
                  <a:srgbClr val="0066FF"/>
                </a:solidFill>
                <a:latin typeface="Roboto"/>
                <a:ea typeface="Roboto"/>
                <a:cs typeface="Roboto"/>
                <a:sym typeface="Roboto"/>
              </a:rPr>
              <a:t>RANH GIỚI VÙNG NƯỚC CẢNG BIỂN HẢI PHÒNG</a:t>
            </a:r>
            <a:endParaRPr b="0" i="0" sz="1200" u="none" cap="none" strike="noStrike">
              <a:solidFill>
                <a:srgbClr val="0066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9"/>
          <p:cNvSpPr/>
          <p:nvPr/>
        </p:nvSpPr>
        <p:spPr>
          <a:xfrm>
            <a:off x="9199763" y="799965"/>
            <a:ext cx="2820527" cy="3180544"/>
          </a:xfrm>
          <a:prstGeom prst="roundRect">
            <a:avLst>
              <a:gd fmla="val 5342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9"/>
          <p:cNvSpPr/>
          <p:nvPr/>
        </p:nvSpPr>
        <p:spPr>
          <a:xfrm>
            <a:off x="9234459" y="1239611"/>
            <a:ext cx="2657881" cy="2701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5198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ĐẾN 2030,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QUY MÔ PHÁT TRIỂN </a:t>
            </a: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BẾN CẢNG:</a:t>
            </a:r>
            <a:endParaRPr/>
          </a:p>
          <a:p>
            <a:pPr indent="-342900" lvl="0" marL="3429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5198"/>
              </a:buClr>
              <a:buSzPts val="1600"/>
              <a:buFont typeface="Roboto"/>
              <a:buChar char="‑"/>
            </a:pPr>
            <a:r>
              <a:rPr b="0" i="0" lang="en-US" sz="16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BẾN CẢNG CÁP TRÁP 1: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GỒM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 CẢNG LỎNG/KHÍ VỚI TỔNG CHIỀU DÀI TỪ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400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ĐẾN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750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M;</a:t>
            </a:r>
            <a:endParaRPr/>
          </a:p>
          <a:p>
            <a:pPr indent="-342900" lvl="0" marL="3429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5198"/>
              </a:buClr>
              <a:buSzPts val="1600"/>
              <a:buFont typeface="Roboto"/>
              <a:buChar char="‑"/>
            </a:pPr>
            <a:r>
              <a:rPr b="0" i="0" lang="en-US" sz="1600" u="none" cap="none" strike="noStrike">
                <a:solidFill>
                  <a:srgbClr val="005198"/>
                </a:solidFill>
                <a:latin typeface="Roboto"/>
                <a:ea typeface="Roboto"/>
                <a:cs typeface="Roboto"/>
                <a:sym typeface="Roboto"/>
              </a:rPr>
              <a:t>BẾN CẢNG CÁP TRÁP 2: 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GỒM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CẦU CẢNG TỔNG HỢP, RỜI VỚI CHIỀU DÀI  </a:t>
            </a:r>
            <a:r>
              <a:rPr b="1" i="0" lang="en-US" sz="16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310</a:t>
            </a:r>
            <a:r>
              <a:rPr b="0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M.</a:t>
            </a:r>
            <a:endParaRPr/>
          </a:p>
        </p:txBody>
      </p:sp>
      <p:sp>
        <p:nvSpPr>
          <p:cNvPr id="538" name="Google Shape;538;p9"/>
          <p:cNvSpPr/>
          <p:nvPr/>
        </p:nvSpPr>
        <p:spPr>
          <a:xfrm>
            <a:off x="9294787" y="894566"/>
            <a:ext cx="26683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KHU VỰC ĐẢO CÁI TRÁP</a:t>
            </a:r>
            <a:endParaRPr b="1" i="0" sz="1800" u="none" cap="none" strike="noStrike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" name="Google Shape;539;p9"/>
          <p:cNvSpPr/>
          <p:nvPr/>
        </p:nvSpPr>
        <p:spPr>
          <a:xfrm>
            <a:off x="9199763" y="916588"/>
            <a:ext cx="95024" cy="276695"/>
          </a:xfrm>
          <a:custGeom>
            <a:rect b="b" l="l" r="r" t="t"/>
            <a:pathLst>
              <a:path extrusionOk="0" h="276999" w="105138">
                <a:moveTo>
                  <a:pt x="0" y="0"/>
                </a:moveTo>
                <a:lnTo>
                  <a:pt x="58971" y="0"/>
                </a:lnTo>
                <a:lnTo>
                  <a:pt x="105138" y="230832"/>
                </a:lnTo>
                <a:lnTo>
                  <a:pt x="0" y="276999"/>
                </a:lnTo>
                <a:cubicBezTo>
                  <a:pt x="84468" y="0"/>
                  <a:pt x="105138" y="20670"/>
                  <a:pt x="105138" y="46167"/>
                </a:cubicBezTo>
                <a:cubicBezTo>
                  <a:pt x="105138" y="256329"/>
                  <a:pt x="84468" y="276999"/>
                  <a:pt x="58971" y="276999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9"/>
          <p:cNvSpPr/>
          <p:nvPr/>
        </p:nvSpPr>
        <p:spPr>
          <a:xfrm>
            <a:off x="7426266" y="6512650"/>
            <a:ext cx="497603" cy="190821"/>
          </a:xfrm>
          <a:prstGeom prst="rect">
            <a:avLst/>
          </a:pr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t" bIns="18275" lIns="18275" spcFirstLastPara="1" rIns="18275" wrap="square" tIns="18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000"/>
              <a:buFont typeface="Roboto"/>
              <a:buNone/>
            </a:pPr>
            <a:r>
              <a:rPr b="0" i="0" lang="en-US" sz="1000" u="none" cap="none" strike="noStrik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BẾN 3-4</a:t>
            </a:r>
            <a:endParaRPr b="0" i="0" sz="1000" u="none" cap="none" strike="noStrik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9"/>
          <p:cNvSpPr/>
          <p:nvPr/>
        </p:nvSpPr>
        <p:spPr>
          <a:xfrm>
            <a:off x="152150" y="6110389"/>
            <a:ext cx="2198558" cy="465425"/>
          </a:xfrm>
          <a:prstGeom prst="roundRect">
            <a:avLst>
              <a:gd fmla="val 9719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</a:pPr>
            <a:r>
              <a:t/>
            </a:r>
            <a:endParaRPr b="0" i="0" sz="1600" u="none" cap="none" strike="noStrike">
              <a:solidFill>
                <a:srgbClr val="0F0F4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9"/>
          <p:cNvSpPr/>
          <p:nvPr/>
        </p:nvSpPr>
        <p:spPr>
          <a:xfrm>
            <a:off x="480052" y="6209768"/>
            <a:ext cx="18706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Font typeface="Roboto"/>
              <a:buNone/>
            </a:pPr>
            <a:r>
              <a:rPr b="1" i="0" lang="en-US" sz="1600" u="none" cap="none" strike="noStrike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i="0" lang="en-US" sz="1600" u="none" cap="none" strike="noStrike">
                <a:solidFill>
                  <a:srgbClr val="2056AD"/>
                </a:solidFill>
                <a:latin typeface="Roboto"/>
                <a:ea typeface="Roboto"/>
                <a:cs typeface="Roboto"/>
                <a:sym typeface="Roboto"/>
              </a:rPr>
              <a:t>VỊ TRÍ QH BẾN LNG</a:t>
            </a:r>
            <a:endParaRPr b="1" i="0" sz="1600" u="none" cap="none" strike="noStrike">
              <a:solidFill>
                <a:srgbClr val="2056A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9" name="Google Shape;519;p9"/>
          <p:cNvPicPr preferRelativeResize="0"/>
          <p:nvPr/>
        </p:nvPicPr>
        <p:blipFill rotWithShape="1">
          <a:blip r:embed="rId3">
            <a:alphaModFix/>
          </a:blip>
          <a:srcRect b="31107" l="24837" r="17155" t="13891"/>
          <a:stretch/>
        </p:blipFill>
        <p:spPr>
          <a:xfrm>
            <a:off x="113653" y="799966"/>
            <a:ext cx="8887272" cy="5940015"/>
          </a:xfrm>
          <a:prstGeom prst="roundRect">
            <a:avLst>
              <a:gd fmla="val 2478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id="520" name="Google Shape;52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99763" y="4171229"/>
            <a:ext cx="2820527" cy="1493220"/>
          </a:xfrm>
          <a:prstGeom prst="roundRect">
            <a:avLst>
              <a:gd fmla="val 6306" name="adj"/>
            </a:avLst>
          </a:prstGeom>
          <a:solidFill>
            <a:schemeClr val="lt1"/>
          </a:solidFill>
          <a:ln>
            <a:noFill/>
          </a:ln>
          <a:effectLst>
            <a:outerShdw blurRad="139700" rotWithShape="0" algn="ctr" dir="5400000" dist="50800">
              <a:srgbClr val="000000">
                <a:alpha val="24705"/>
              </a:srgbClr>
            </a:outerShdw>
          </a:effectLst>
        </p:spPr>
      </p:pic>
      <p:pic>
        <p:nvPicPr>
          <p:cNvPr descr="WB UU port terminal Vector Icons free download in SVG, PNG Format" id="541" name="Google Shape;541;p9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2986868" y="2236503"/>
            <a:ext cx="471460" cy="458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B UU port terminal Vector Icons free download in SVG, PNG Format" id="543" name="Google Shape;543;p9"/>
          <p:cNvPicPr preferRelativeResize="0"/>
          <p:nvPr/>
        </p:nvPicPr>
        <p:blipFill rotWithShape="1">
          <a:blip r:embed="rId5">
            <a:alphaModFix/>
          </a:blip>
          <a:srcRect b="4433" l="6847" r="2528" t="7370"/>
          <a:stretch/>
        </p:blipFill>
        <p:spPr>
          <a:xfrm>
            <a:off x="175083" y="6214024"/>
            <a:ext cx="343510" cy="33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MB THEME">
      <a:dk1>
        <a:srgbClr val="3F3F3F"/>
      </a:dk1>
      <a:lt1>
        <a:srgbClr val="FFFFFF"/>
      </a:lt1>
      <a:dk2>
        <a:srgbClr val="0179BB"/>
      </a:dk2>
      <a:lt2>
        <a:srgbClr val="E7E6E6"/>
      </a:lt2>
      <a:accent1>
        <a:srgbClr val="005198"/>
      </a:accent1>
      <a:accent2>
        <a:srgbClr val="2056AD"/>
      </a:accent2>
      <a:accent3>
        <a:srgbClr val="00ADEE"/>
      </a:accent3>
      <a:accent4>
        <a:srgbClr val="79DCFF"/>
      </a:accent4>
      <a:accent5>
        <a:srgbClr val="B92540"/>
      </a:accent5>
      <a:accent6>
        <a:srgbClr val="D52132"/>
      </a:accent6>
      <a:hlink>
        <a:srgbClr val="5D9CEC"/>
      </a:hlink>
      <a:folHlink>
        <a:srgbClr val="AC92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olor of 2020">
      <a:dk1>
        <a:srgbClr val="3F3F3F"/>
      </a:dk1>
      <a:lt1>
        <a:srgbClr val="FFFFFF"/>
      </a:lt1>
      <a:dk2>
        <a:srgbClr val="0179BB"/>
      </a:dk2>
      <a:lt2>
        <a:srgbClr val="E7E6E6"/>
      </a:lt2>
      <a:accent1>
        <a:srgbClr val="005198"/>
      </a:accent1>
      <a:accent2>
        <a:srgbClr val="2056AD"/>
      </a:accent2>
      <a:accent3>
        <a:srgbClr val="00ADEE"/>
      </a:accent3>
      <a:accent4>
        <a:srgbClr val="79DCFF"/>
      </a:accent4>
      <a:accent5>
        <a:srgbClr val="B92540"/>
      </a:accent5>
      <a:accent6>
        <a:srgbClr val="D52132"/>
      </a:accent6>
      <a:hlink>
        <a:srgbClr val="5D9CEC"/>
      </a:hlink>
      <a:folHlink>
        <a:srgbClr val="AC92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fault Theme">
  <a:themeElements>
    <a:clrScheme name="Air Light 2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545557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2024-08-06T08:58:24Z</dcterms:created>
  <dc:creator>Le Hoang Nam</dc:creator>
</cp:coreProperties>
</file>